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charts/chart19.xml" ContentType="application/vnd.openxmlformats-officedocument.drawingml.char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charts/chart17.xml" ContentType="application/vnd.openxmlformats-officedocument.drawingml.char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23.xml" ContentType="application/vnd.openxmlformats-officedocument.drawingml.chart+xml"/>
  <Override PartName="/ppt/charts/chart24.xml" ContentType="application/vnd.openxmlformats-officedocument.drawingml.char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21.xml" ContentType="application/vnd.openxmlformats-officedocument.drawingml.chart+xml"/>
  <Override PartName="/ppt/charts/chart22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10.xml" ContentType="application/vnd.openxmlformats-officedocument.drawingml.chart+xml"/>
  <Override PartName="/ppt/charts/chart20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Default Extension="xlsx" ContentType="application/vnd.openxmlformats-officedocument.spreadsheetml.sheet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charts/chart18.xml" ContentType="application/vnd.openxmlformats-officedocument.drawingml.chart+xml"/>
  <Override PartName="/ppt/slides/slide1.xml" ContentType="application/vnd.openxmlformats-officedocument.presentationml.slide+xml"/>
  <Override PartName="/ppt/slideLayouts/slideLayout3.xml" ContentType="application/vnd.openxmlformats-officedocument.presentationml.slideLayout+xml"/>
  <Override PartName="/ppt/charts/chart16.xml" ContentType="application/vnd.openxmlformats-officedocument.drawingml.chart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sldIdLst>
    <p:sldId id="256" r:id="rId2"/>
    <p:sldId id="257" r:id="rId3"/>
    <p:sldId id="259" r:id="rId4"/>
    <p:sldId id="260" r:id="rId5"/>
    <p:sldId id="258" r:id="rId6"/>
    <p:sldId id="261" r:id="rId7"/>
    <p:sldId id="265" r:id="rId8"/>
    <p:sldId id="264" r:id="rId9"/>
    <p:sldId id="263" r:id="rId10"/>
    <p:sldId id="266" r:id="rId11"/>
    <p:sldId id="267" r:id="rId12"/>
    <p:sldId id="268" r:id="rId13"/>
    <p:sldId id="269" r:id="rId14"/>
    <p:sldId id="270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 autoAdjust="0"/>
    <p:restoredTop sz="94660" autoAdjust="0"/>
  </p:normalViewPr>
  <p:slideViewPr>
    <p:cSldViewPr>
      <p:cViewPr varScale="1">
        <p:scale>
          <a:sx n="104" d="100"/>
          <a:sy n="104" d="100"/>
        </p:scale>
        <p:origin x="-18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6" y="1758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4;&#1080;&#1072;&#1075;&#1088;&#1072;&#1084;&#1084;&#1099;\&#1048;&#1057;&#1055;&#1054;&#1051;&#1053;&#1045;&#1053;&#1048;&#1045;%20%20&#1055;&#1056;&#1054;&#1043;&#1056;&#1040;&#1052;&#1052;.xls" TargetMode="External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06.xls" TargetMode="External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05.xls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06.xls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08.xls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08.xls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2.xlsx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10.xls" TargetMode="External"/></Relationships>
</file>

<file path=ppt/charts/_rels/chart18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10.xls" TargetMode="External"/></Relationships>
</file>

<file path=ppt/charts/_rels/chart19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11.xls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4;&#1080;&#1072;&#1075;&#1088;&#1072;&#1084;&#1084;&#1099;\&#1048;&#1057;&#1055;&#1054;&#1051;&#1053;&#1045;&#1053;&#1048;&#1045;%20%20&#1055;&#1056;&#1054;&#1043;&#1056;&#1040;&#1052;&#1052;.xls" TargetMode="External"/></Relationships>
</file>

<file path=ppt/charts/_rels/chart20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11.xls" TargetMode="External"/></Relationships>
</file>

<file path=ppt/charts/_rels/chart21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12.xls" TargetMode="External"/></Relationships>
</file>

<file path=ppt/charts/_rels/chart22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12.xls" TargetMode="External"/></Relationships>
</file>

<file path=ppt/charts/_rels/chart23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&#1055;&#1056;&#1054;&#1043;&#1056;&#1040;&#1052;&#1052;%20&#1085;&#1072;%2001.01.16.xls" TargetMode="External"/></Relationships>
</file>

<file path=ppt/charts/_rels/chart24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&#1055;&#1056;&#1054;&#1043;&#1056;&#1040;&#1052;&#1052;%20&#1085;&#1072;%2001.01.16.xls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4;&#1080;&#1072;&#1075;&#1088;&#1072;&#1084;&#1084;&#1099;\&#1048;&#1057;&#1055;&#1054;&#1051;&#1053;&#1045;&#1053;&#1048;&#1045;%20%20&#1055;&#1056;&#1054;&#1043;&#1056;&#1040;&#1052;&#1052;-03.xls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4;&#1080;&#1072;&#1075;&#1088;&#1072;&#1084;&#1084;&#1099;\&#1048;&#1057;&#1055;&#1054;&#1051;&#1053;&#1045;&#1053;&#1048;&#1045;%20%20&#1055;&#1056;&#1054;&#1043;&#1056;&#1040;&#1052;&#1052;-03.xls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4;&#1080;&#1072;&#1075;&#1088;&#1072;&#1084;&#1084;&#1099;\&#1048;&#1057;&#1055;&#1054;&#1051;&#1053;&#1045;&#1053;&#1048;&#1045;%20%20&#1055;&#1056;&#1054;&#1043;&#1056;&#1040;&#1052;&#1052;-04.xls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4;&#1080;&#1072;&#1075;&#1088;&#1072;&#1084;&#1084;&#1099;\&#1048;&#1057;&#1055;&#1054;&#1051;&#1053;&#1045;&#1053;&#1048;&#1045;%20%20&#1055;&#1056;&#1054;&#1043;&#1056;&#1040;&#1052;&#1052;-04.xls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05.xls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05.xls" TargetMode="Externa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oleObject" Target="file:///\\Fin1\2015\&#1041;&#1070;&#1044;&#1046;&#1045;&#1058;\&#1073;&#1102;&#1076;&#1078;&#1077;&#1090;%20&#1076;&#1083;&#1103;%20&#1075;&#1088;&#1072;&#1078;&#1076;&#1072;&#1085;%202015-2017\&#1048;&#1057;&#1055;&#1054;&#1051;&#1053;&#1045;&#1053;&#1048;&#1045;\&#1044;&#1080;&#1072;&#1075;&#1088;&#1072;&#1084;&#1084;&#1099;\&#1048;&#1057;&#1055;&#1054;&#1051;&#1053;&#1045;&#1053;&#1048;&#1045;%20%20&#1055;&#1056;&#1054;&#1043;&#1056;&#1040;&#1052;&#1052;-05.xls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56099932014"/>
          <c:y val="2.2489799408435349E-2"/>
          <c:w val="0.44376996317833067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56640256"/>
        <c:axId val="56641792"/>
      </c:barChart>
      <c:catAx>
        <c:axId val="56640256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900" b="1" i="0" u="none" kern="0" spc="0" baseline="0">
                <a:latin typeface="Times New Roman" pitchFamily="18" charset="0"/>
              </a:defRPr>
            </a:pPr>
            <a:endParaRPr lang="ru-RU"/>
          </a:p>
        </c:txPr>
        <c:crossAx val="56641792"/>
        <c:crosses val="autoZero"/>
        <c:auto val="1"/>
        <c:lblAlgn val="ctr"/>
        <c:lblOffset val="0"/>
      </c:catAx>
      <c:valAx>
        <c:axId val="56641792"/>
        <c:scaling>
          <c:orientation val="minMax"/>
        </c:scaling>
        <c:delete val="1"/>
        <c:axPos val="b"/>
        <c:majorGridlines>
          <c:spPr>
            <a:ln w="0">
              <a:solidFill>
                <a:schemeClr val="bg1"/>
              </a:solidFill>
            </a:ln>
          </c:spPr>
        </c:majorGridlines>
        <c:numFmt formatCode="General" sourceLinked="1"/>
        <c:tickLblPos val="nextTo"/>
        <c:crossAx val="56640256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>
        <a:defRPr sz="1200" b="1"/>
      </a:pPr>
      <a:endParaRPr lang="ru-RU"/>
    </a:p>
  </c:txPr>
  <c:externalData r:id="rId1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4.6968346206447617E-2"/>
          <c:y val="1.6913876440380489E-3"/>
          <c:w val="0.946395771275931"/>
          <c:h val="0.89665866632981195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20.2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8.5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val>
            <c:numRef>
              <c:f>Лист3!$M$7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40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41.3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39.4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27.9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39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35.5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val>
            <c:numRef>
              <c:f>Лист3!$M$14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52.7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4.5999999999999996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37.800000000000004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11.3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/>
            </c:dLbl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65136896"/>
        <c:axId val="65216512"/>
        <c:axId val="0"/>
      </c:bar3DChart>
      <c:catAx>
        <c:axId val="65136896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65216512"/>
        <c:crosses val="autoZero"/>
        <c:lblAlgn val="ctr"/>
        <c:lblOffset val="100"/>
      </c:catAx>
      <c:valAx>
        <c:axId val="65216512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65136896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61364491186"/>
          <c:y val="1.6877637130801686E-2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65317888"/>
        <c:axId val="65340160"/>
      </c:barChart>
      <c:catAx>
        <c:axId val="65317888"/>
        <c:scaling>
          <c:orientation val="minMax"/>
        </c:scaling>
        <c:axPos val="l"/>
        <c:numFmt formatCode="General" sourceLinked="1"/>
        <c:tickLblPos val="nextTo"/>
        <c:crossAx val="65340160"/>
        <c:crosses val="autoZero"/>
        <c:lblAlgn val="l"/>
        <c:lblOffset val="100"/>
      </c:catAx>
      <c:valAx>
        <c:axId val="65340160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65317888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 algn="ctr">
        <a:defRPr lang="ru-RU" sz="900" b="1" i="0" u="none" strike="noStrike" kern="0" spc="0" baseline="0">
          <a:solidFill>
            <a:prstClr val="black"/>
          </a:solidFill>
          <a:latin typeface="Times New Roman" pitchFamily="18" charset="0"/>
          <a:ea typeface="+mn-ea"/>
          <a:cs typeface="+mn-cs"/>
        </a:defRPr>
      </a:pPr>
      <a:endParaRPr lang="ru-RU"/>
    </a:p>
  </c:txPr>
  <c:externalData r:id="rId1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4.6968346206447617E-2"/>
          <c:y val="1.6913876440380481E-3"/>
          <c:w val="0.946395771275931"/>
          <c:h val="0.89665866632981173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20.2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24.7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dLbls>
            <c:showVal val="1"/>
          </c:dLbls>
          <c:val>
            <c:numRef>
              <c:f>Лист3!$M$7</c:f>
              <c:numCache>
                <c:formatCode>0.0</c:formatCode>
                <c:ptCount val="1"/>
                <c:pt idx="0">
                  <c:v>1.6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48.8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53.1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52.6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31.5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47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45.5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dLbls>
            <c:showVal val="1"/>
          </c:dLbls>
          <c:val>
            <c:numRef>
              <c:f>Лист3!$M$14</c:f>
              <c:numCache>
                <c:formatCode>0.0</c:formatCode>
                <c:ptCount val="1"/>
                <c:pt idx="0">
                  <c:v>13.1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69.2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6.4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47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12.6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/>
            </c:dLbl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65467136"/>
        <c:axId val="65468672"/>
        <c:axId val="0"/>
      </c:bar3DChart>
      <c:catAx>
        <c:axId val="65467136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65468672"/>
        <c:crosses val="autoZero"/>
        <c:lblAlgn val="ctr"/>
        <c:lblOffset val="100"/>
      </c:catAx>
      <c:valAx>
        <c:axId val="65468672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65467136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61364491136"/>
          <c:y val="1.6877637130801686E-2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axId val="77717888"/>
        <c:axId val="78057472"/>
      </c:barChart>
      <c:catAx>
        <c:axId val="77717888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 algn="ctr">
              <a:defRPr lang="ru-RU" sz="900" b="1" i="0" u="none" strike="noStrike" kern="0" spc="0" baseline="0">
                <a:solidFill>
                  <a:prstClr val="black"/>
                </a:solidFill>
                <a:latin typeface="Times New Roman" pitchFamily="18" charset="0"/>
                <a:ea typeface="+mn-ea"/>
                <a:cs typeface="+mn-cs"/>
              </a:defRPr>
            </a:pPr>
            <a:endParaRPr lang="ru-RU"/>
          </a:p>
        </c:txPr>
        <c:crossAx val="78057472"/>
        <c:crosses val="autoZero"/>
        <c:lblAlgn val="ctr"/>
        <c:lblOffset val="100"/>
      </c:catAx>
      <c:valAx>
        <c:axId val="78057472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77717888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>
        <a:defRPr sz="1200" b="1"/>
      </a:pPr>
      <a:endParaRPr lang="ru-RU"/>
    </a:p>
  </c:txPr>
  <c:externalData r:id="rId1"/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3.7374719428843135E-2"/>
          <c:y val="0.10273611451472728"/>
          <c:w val="0.946395771275931"/>
          <c:h val="0.89665866632981073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53.1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27.1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Лист3!$M$7</c:f>
              <c:numCache>
                <c:formatCode>0.0</c:formatCode>
                <c:ptCount val="1"/>
                <c:pt idx="0">
                  <c:v>1.6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56.8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61.2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58.9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38.6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55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57.5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Лист3!$M$14</c:f>
              <c:numCache>
                <c:formatCode>0.0</c:formatCode>
                <c:ptCount val="1"/>
                <c:pt idx="0">
                  <c:v>13.1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77.900000000000006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7.8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56.5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14.1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gapWidth val="0"/>
        <c:gapDepth val="0"/>
        <c:shape val="box"/>
        <c:axId val="94085504"/>
        <c:axId val="94087040"/>
        <c:axId val="0"/>
      </c:bar3DChart>
      <c:catAx>
        <c:axId val="94085504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94087040"/>
        <c:crosses val="autoZero"/>
        <c:lblAlgn val="ctr"/>
        <c:lblOffset val="100"/>
      </c:catAx>
      <c:valAx>
        <c:axId val="94087040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94085504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5066344821692037"/>
          <c:y val="3.601663307251577E-2"/>
          <c:w val="0.50359899724072954"/>
          <c:h val="0.94621707846863967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75415936"/>
        <c:axId val="75417472"/>
      </c:barChart>
      <c:catAx>
        <c:axId val="75415936"/>
        <c:scaling>
          <c:orientation val="minMax"/>
        </c:scaling>
        <c:axPos val="l"/>
        <c:numFmt formatCode="General" sourceLinked="1"/>
        <c:tickLblPos val="nextTo"/>
        <c:crossAx val="75417472"/>
        <c:crosses val="autoZero"/>
        <c:lblAlgn val="ctr"/>
        <c:lblOffset val="100"/>
      </c:catAx>
      <c:valAx>
        <c:axId val="75417472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75415936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 algn="ctr">
        <a:defRPr lang="ru-RU" sz="900" b="1" i="0" u="none" strike="noStrike" kern="0" spc="0" baseline="0">
          <a:solidFill>
            <a:prstClr val="black"/>
          </a:solidFill>
          <a:latin typeface="Times New Roman" pitchFamily="18" charset="0"/>
          <a:ea typeface="+mn-ea"/>
          <a:cs typeface="+mn-cs"/>
        </a:defRPr>
      </a:pPr>
      <a:endParaRPr lang="ru-RU"/>
    </a:p>
  </c:txPr>
  <c:externalData r:id="rId1"/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sideWall>
      <c:spPr>
        <a:noFill/>
        <a:ln w="25400">
          <a:noFill/>
        </a:ln>
      </c:spPr>
    </c:sideWall>
    <c:backWall>
      <c:spPr>
        <a:noFill/>
        <a:ln w="25400">
          <a:noFill/>
        </a:ln>
      </c:spPr>
    </c:backWall>
    <c:plotArea>
      <c:layout>
        <c:manualLayout>
          <c:layoutTarget val="inner"/>
          <c:xMode val="edge"/>
          <c:yMode val="edge"/>
          <c:x val="3.6976447061437621E-2"/>
          <c:y val="2.798217674841712E-3"/>
          <c:w val="0.946395771275931"/>
          <c:h val="0.92643442358708761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56.8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27.9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Лист3!$M$7</c:f>
              <c:numCache>
                <c:formatCode>0.0</c:formatCode>
                <c:ptCount val="1"/>
                <c:pt idx="0">
                  <c:v>1.6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63.6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68.099999999999994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63.6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44.1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63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63.8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Лист3!$M$14</c:f>
              <c:numCache>
                <c:formatCode>0.0</c:formatCode>
                <c:ptCount val="1"/>
                <c:pt idx="0">
                  <c:v>13.1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84.8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19.3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64.8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23.9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75351936"/>
        <c:axId val="75353472"/>
        <c:axId val="0"/>
      </c:bar3DChart>
      <c:catAx>
        <c:axId val="75351936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75353472"/>
        <c:crosses val="autoZero"/>
        <c:lblAlgn val="ctr"/>
        <c:lblOffset val="100"/>
      </c:catAx>
      <c:valAx>
        <c:axId val="75353472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75351936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61364491142"/>
          <c:y val="1.6877637130801686E-2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66127360"/>
        <c:axId val="66128896"/>
      </c:barChart>
      <c:catAx>
        <c:axId val="66127360"/>
        <c:scaling>
          <c:orientation val="minMax"/>
        </c:scaling>
        <c:axPos val="l"/>
        <c:numFmt formatCode="General" sourceLinked="1"/>
        <c:tickLblPos val="nextTo"/>
        <c:crossAx val="66128896"/>
        <c:crosses val="autoZero"/>
        <c:lblAlgn val="ctr"/>
        <c:lblOffset val="100"/>
      </c:catAx>
      <c:valAx>
        <c:axId val="66128896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66127360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 algn="ctr">
        <a:defRPr lang="ru-RU" sz="900" b="1" i="0" u="none" strike="noStrike" kern="0" spc="0" baseline="0">
          <a:solidFill>
            <a:prstClr val="black"/>
          </a:solidFill>
          <a:latin typeface="Times New Roman" pitchFamily="18" charset="0"/>
          <a:ea typeface="+mn-ea"/>
          <a:cs typeface="+mn-cs"/>
        </a:defRPr>
      </a:pPr>
      <a:endParaRPr lang="ru-RU"/>
    </a:p>
  </c:txPr>
  <c:externalData r:id="rId1"/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3.7374719428843135E-2"/>
          <c:y val="0.10273611451472728"/>
          <c:w val="0.946395771275931"/>
          <c:h val="0.89665866632981073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63.5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48.8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Лист3!$M$7</c:f>
              <c:numCache>
                <c:formatCode>0.0</c:formatCode>
                <c:ptCount val="1"/>
                <c:pt idx="0">
                  <c:v>1.6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70.400000000000006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74.400000000000006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70.5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49.2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72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68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Лист3!$M$14</c:f>
              <c:numCache>
                <c:formatCode>0.0</c:formatCode>
                <c:ptCount val="1"/>
                <c:pt idx="0">
                  <c:v>38.1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91.2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21.9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72.900000000000006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26.6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gapWidth val="0"/>
        <c:gapDepth val="0"/>
        <c:shape val="box"/>
        <c:axId val="90873856"/>
        <c:axId val="90889216"/>
        <c:axId val="0"/>
      </c:bar3DChart>
      <c:catAx>
        <c:axId val="90873856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90889216"/>
        <c:crosses val="autoZero"/>
        <c:lblAlgn val="ctr"/>
        <c:lblOffset val="100"/>
      </c:catAx>
      <c:valAx>
        <c:axId val="90889216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90873856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61364491142"/>
          <c:y val="1.6877637130801686E-2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66267776"/>
        <c:axId val="66285952"/>
      </c:barChart>
      <c:catAx>
        <c:axId val="66267776"/>
        <c:scaling>
          <c:orientation val="minMax"/>
        </c:scaling>
        <c:axPos val="l"/>
        <c:numFmt formatCode="General" sourceLinked="1"/>
        <c:tickLblPos val="nextTo"/>
        <c:crossAx val="66285952"/>
        <c:crosses val="autoZero"/>
        <c:lblAlgn val="ctr"/>
        <c:lblOffset val="100"/>
      </c:catAx>
      <c:valAx>
        <c:axId val="66285952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66267776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 algn="ctr">
        <a:defRPr lang="ru-RU" sz="900" b="1" i="0" u="none" strike="noStrike" kern="0" spc="0" baseline="0">
          <a:solidFill>
            <a:prstClr val="black"/>
          </a:solidFill>
          <a:latin typeface="Times New Roman" pitchFamily="18" charset="0"/>
          <a:ea typeface="+mn-ea"/>
          <a:cs typeface="+mn-cs"/>
        </a:defRPr>
      </a:pPr>
      <a:endParaRPr lang="ru-RU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3.7374719428843219E-2"/>
          <c:y val="0.10273611451472728"/>
          <c:w val="0.946395771275931"/>
          <c:h val="0.89665866632981184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val>
            <c:numRef>
              <c:f>Лист3!$M$5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val>
            <c:numRef>
              <c:f>Лист3!$M$6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val>
            <c:numRef>
              <c:f>Лист3!$M$7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z="1600"/>
                      <a:t>6,4</a:t>
                    </a:r>
                  </a:p>
                </c:rich>
              </c:tx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General</c:formatCode>
                <c:ptCount val="1"/>
                <c:pt idx="0">
                  <c:v>6.4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z="1600"/>
                      <a:t>7,2</a:t>
                    </a:r>
                  </a:p>
                </c:rich>
              </c:tx>
            </c:dLbl>
            <c:txPr>
              <a:bodyPr/>
              <a:lstStyle/>
              <a:p>
                <a:pPr>
                  <a:defRPr sz="12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General</c:formatCode>
                <c:ptCount val="1"/>
                <c:pt idx="0">
                  <c:v>7.2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General</c:formatCode>
                <c:ptCount val="1"/>
                <c:pt idx="0">
                  <c:v>7.1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dLbl>
              <c:idx val="0"/>
              <c:layout/>
              <c:tx>
                <c:rich>
                  <a:bodyPr/>
                  <a:lstStyle/>
                  <a:p>
                    <a:r>
                      <a:rPr lang="en-US" sz="1600"/>
                      <a:t>2,5</a:t>
                    </a:r>
                  </a:p>
                </c:rich>
              </c:tx>
            </c:dLbl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General</c:formatCode>
                <c:ptCount val="1"/>
                <c:pt idx="0">
                  <c:v>2.5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General</c:formatCode>
                <c:ptCount val="1"/>
                <c:pt idx="0">
                  <c:v>5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General</c:formatCode>
                <c:ptCount val="1"/>
                <c:pt idx="0">
                  <c:v>7.6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val>
            <c:numRef>
              <c:f>Лист3!$M$14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General</c:formatCode>
                <c:ptCount val="1"/>
                <c:pt idx="0">
                  <c:v>14.2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val>
            <c:numRef>
              <c:f>Лист3!$M$16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General</c:formatCode>
                <c:ptCount val="1"/>
                <c:pt idx="0">
                  <c:v>12.2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val>
            <c:numRef>
              <c:f>Лист3!$M$18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200" b="1" baseline="0"/>
                    </a:pPr>
                    <a:r>
                      <a:rPr lang="en-US" sz="1600" baseline="0"/>
                      <a:t>4,9</a:t>
                    </a:r>
                  </a:p>
                </c:rich>
              </c:tx>
              <c:spPr/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General</c:formatCode>
                <c:ptCount val="1"/>
                <c:pt idx="0">
                  <c:v>4.9000000000000004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/>
            </c:dLbl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57256960"/>
        <c:axId val="57266944"/>
        <c:axId val="0"/>
      </c:bar3DChart>
      <c:catAx>
        <c:axId val="57256960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57266944"/>
        <c:crosses val="autoZero"/>
        <c:lblAlgn val="ctr"/>
        <c:lblOffset val="100"/>
      </c:catAx>
      <c:valAx>
        <c:axId val="57266944"/>
        <c:scaling>
          <c:orientation val="minMax"/>
        </c:scaling>
        <c:axPos val="t"/>
        <c:majorGridlines/>
        <c:numFmt formatCode="General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57256960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3.7374719428843149E-2"/>
          <c:y val="0.10273611451472728"/>
          <c:w val="0.946395771275931"/>
          <c:h val="0.89665866632981084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dLbl>
              <c:idx val="0"/>
              <c:layout>
                <c:manualLayout>
                  <c:x val="1.0158726095747595E-2"/>
                  <c:y val="3.8647060738877036E-3"/>
                </c:manualLayout>
              </c:layout>
              <c:showVal val="1"/>
            </c:dLbl>
            <c:spPr>
              <a:noFill/>
              <a:ln w="25400">
                <a:noFill/>
              </a:ln>
            </c:spPr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76.8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dLbl>
              <c:idx val="0"/>
              <c:layout>
                <c:manualLayout>
                  <c:x val="2.5396815239368984E-3"/>
                  <c:y val="-2.7052942517213931E-2"/>
                </c:manualLayout>
              </c:layout>
              <c:showVal val="1"/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50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Лист3!$M$7</c:f>
              <c:numCache>
                <c:formatCode>0.0</c:formatCode>
                <c:ptCount val="1"/>
                <c:pt idx="0">
                  <c:v>0.9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dLbl>
              <c:idx val="0"/>
              <c:layout>
                <c:manualLayout>
                  <c:x val="1.2698407619684585E-2"/>
                  <c:y val="3.0917648591101625E-2"/>
                </c:manualLayout>
              </c:layout>
              <c:showVal val="1"/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79.8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dLbl>
              <c:idx val="0"/>
              <c:layout>
                <c:manualLayout>
                  <c:x val="1.2698407619684493E-2"/>
                  <c:y val="0"/>
                </c:manualLayout>
              </c:layout>
              <c:showVal val="1"/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81.400000000000006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dLbl>
              <c:idx val="0"/>
              <c:layout>
                <c:manualLayout>
                  <c:x val="1.5238089143621391E-2"/>
                  <c:y val="-1.1594118221663112E-2"/>
                </c:manualLayout>
              </c:layout>
              <c:showVal val="1"/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77.900000000000006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55.9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dLbl>
              <c:idx val="0"/>
              <c:layout>
                <c:manualLayout>
                  <c:x val="1.2698407619684585E-2"/>
                  <c:y val="3.8647060738877036E-3"/>
                </c:manualLayout>
              </c:layout>
              <c:showVal val="1"/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79.8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layout>
                <c:manualLayout>
                  <c:x val="2.0317452191495187E-2"/>
                  <c:y val="-2.7052942517213931E-2"/>
                </c:manualLayout>
              </c:layout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  <c:showVal val="1"/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75.599999999999994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Лист3!$M$14</c:f>
              <c:numCache>
                <c:formatCode>0.0</c:formatCode>
                <c:ptCount val="1"/>
                <c:pt idx="0">
                  <c:v>38.1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layout>
                <c:manualLayout>
                  <c:x val="7.6190445718106962E-3"/>
                  <c:y val="7.7294121477754054E-3"/>
                </c:manualLayout>
              </c:layout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  <c:showVal val="1"/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86.9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24.3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layout>
                <c:manualLayout>
                  <c:x val="2.5396815239368986E-2"/>
                  <c:y val="3.8647060738877036E-3"/>
                </c:manualLayout>
              </c:layout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  <c:showVal val="1"/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80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29.4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66527616"/>
        <c:axId val="66529152"/>
        <c:axId val="0"/>
      </c:bar3DChart>
      <c:catAx>
        <c:axId val="66527616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66529152"/>
        <c:crosses val="autoZero"/>
        <c:lblAlgn val="ctr"/>
        <c:lblOffset val="100"/>
      </c:catAx>
      <c:valAx>
        <c:axId val="66529152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66527616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61364491142"/>
          <c:y val="1.6877637130801686E-2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66655744"/>
        <c:axId val="66657280"/>
      </c:barChart>
      <c:catAx>
        <c:axId val="66655744"/>
        <c:scaling>
          <c:orientation val="minMax"/>
        </c:scaling>
        <c:axPos val="l"/>
        <c:numFmt formatCode="General" sourceLinked="1"/>
        <c:tickLblPos val="nextTo"/>
        <c:crossAx val="66657280"/>
        <c:crosses val="autoZero"/>
        <c:lblAlgn val="ctr"/>
        <c:lblOffset val="100"/>
      </c:catAx>
      <c:valAx>
        <c:axId val="66657280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66655744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 algn="ctr">
        <a:defRPr lang="ru-RU" sz="900" b="1" i="0" u="none" strike="noStrike" kern="0" spc="0" baseline="0">
          <a:solidFill>
            <a:prstClr val="black"/>
          </a:solidFill>
          <a:latin typeface="Times New Roman" pitchFamily="18" charset="0"/>
          <a:ea typeface="+mn-ea"/>
          <a:cs typeface="+mn-cs"/>
        </a:defRPr>
      </a:pPr>
      <a:endParaRPr lang="ru-RU"/>
    </a:p>
  </c:txPr>
  <c:externalData r:id="rId1"/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3.7374719428843149E-2"/>
          <c:y val="0.10273611451472728"/>
          <c:w val="0.946395771275931"/>
          <c:h val="0.89665866632981084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76.8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54.8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Лист3!$M$7</c:f>
              <c:numCache>
                <c:formatCode>0.0</c:formatCode>
                <c:ptCount val="1"/>
                <c:pt idx="0">
                  <c:v>24.8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89.1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89.1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85.5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61.4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88.1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84.6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Лист3!$M$14</c:f>
              <c:numCache>
                <c:formatCode>0.0</c:formatCode>
                <c:ptCount val="1"/>
                <c:pt idx="0">
                  <c:v>82.7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92.9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34.700000000000003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86.9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0" i="0" u="none" strike="noStrike" baseline="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</a:defRPr>
                </a:pPr>
                <a:endParaRPr lang="ru-RU"/>
              </a:p>
            </c:txPr>
            <c:showVal val="1"/>
          </c:dLbls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33.200000000000003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66800640"/>
        <c:axId val="66839296"/>
        <c:axId val="0"/>
      </c:bar3DChart>
      <c:catAx>
        <c:axId val="66800640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66839296"/>
        <c:crosses val="autoZero"/>
        <c:lblAlgn val="ctr"/>
        <c:lblOffset val="100"/>
      </c:catAx>
      <c:valAx>
        <c:axId val="66839296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66800640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61364491142"/>
          <c:y val="1.6877637130801686E-2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66949504"/>
        <c:axId val="66951040"/>
      </c:barChart>
      <c:catAx>
        <c:axId val="66949504"/>
        <c:scaling>
          <c:orientation val="minMax"/>
        </c:scaling>
        <c:axPos val="l"/>
        <c:numFmt formatCode="General" sourceLinked="1"/>
        <c:tickLblPos val="nextTo"/>
        <c:crossAx val="66951040"/>
        <c:crosses val="autoZero"/>
        <c:lblAlgn val="ctr"/>
        <c:lblOffset val="100"/>
      </c:catAx>
      <c:valAx>
        <c:axId val="66951040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66949504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 algn="ctr">
        <a:defRPr lang="ru-RU" sz="900" b="1" i="0" u="none" strike="noStrike" kern="0" spc="0" baseline="0">
          <a:solidFill>
            <a:prstClr val="black"/>
          </a:solidFill>
          <a:latin typeface="Times New Roman" pitchFamily="18" charset="0"/>
          <a:ea typeface="+mn-ea"/>
          <a:cs typeface="+mn-cs"/>
        </a:defRPr>
      </a:pPr>
      <a:endParaRPr lang="ru-RU"/>
    </a:p>
  </c:txPr>
  <c:externalData r:id="rId1"/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3.7374719428843149E-2"/>
          <c:y val="0.10273611451472728"/>
          <c:w val="0.946395771275931"/>
          <c:h val="0.89665866632981084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 anchor="ctr" anchorCtr="0"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93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100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dLbls>
            <c:dLbl>
              <c:idx val="0"/>
              <c:layout>
                <c:manualLayout>
                  <c:x val="0"/>
                  <c:y val="-6.2377731051781894E-3"/>
                </c:manualLayout>
              </c:layout>
              <c:showVal val="1"/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Лист3!$M$7</c:f>
              <c:numCache>
                <c:formatCode>0.0</c:formatCode>
                <c:ptCount val="1"/>
                <c:pt idx="0">
                  <c:v>100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dLbl>
              <c:idx val="0"/>
              <c:layout>
                <c:manualLayout>
                  <c:x val="1.3385510657847516E-2"/>
                  <c:y val="-6.2377731051781894E-3"/>
                </c:manualLayout>
              </c:layout>
              <c:showVal val="1"/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97.4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92.3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95.5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93.5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98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93.5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Лист3!$M$14</c:f>
              <c:numCache>
                <c:formatCode>0.0</c:formatCode>
                <c:ptCount val="1"/>
                <c:pt idx="0">
                  <c:v>100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100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 algn="ctr">
                    <a:defRPr lang="ru-RU" sz="1400" b="1" i="0" u="none" strike="noStrike" kern="1200" baseline="0">
                      <a:solidFill>
                        <a:prstClr val="black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ru-RU"/>
                </a:p>
              </c:tx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62.8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95.8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dLbls>
            <c:spPr>
              <a:noFill/>
              <a:ln w="25400">
                <a:noFill/>
              </a:ln>
            </c:spPr>
            <c:txPr>
              <a:bodyPr/>
              <a:lstStyle/>
              <a:p>
                <a:pPr algn="ctr">
                  <a:defRPr lang="ru-RU" sz="1400" b="1" i="0" u="none" strike="noStrike" kern="1200" baseline="0">
                    <a:solidFill>
                      <a:prstClr val="black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</c:dLbls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1400" b="1" baseline="0"/>
                  </a:pPr>
                  <a:endParaRPr lang="ru-RU"/>
                </a:p>
              </c:txPr>
            </c:dLbl>
            <c:numFmt formatCode="#,##0.0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97.7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67056384"/>
        <c:axId val="67057920"/>
        <c:axId val="0"/>
      </c:bar3DChart>
      <c:catAx>
        <c:axId val="67056384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67057920"/>
        <c:crosses val="autoZero"/>
        <c:lblAlgn val="ctr"/>
        <c:lblOffset val="100"/>
      </c:catAx>
      <c:valAx>
        <c:axId val="67057920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67056384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61364491203"/>
          <c:y val="1.6877637130801686E-2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64187392"/>
        <c:axId val="64201472"/>
      </c:barChart>
      <c:catAx>
        <c:axId val="64187392"/>
        <c:scaling>
          <c:orientation val="minMax"/>
        </c:scaling>
        <c:axPos val="l"/>
        <c:numFmt formatCode="General" sourceLinked="1"/>
        <c:tickLblPos val="nextTo"/>
        <c:crossAx val="64201472"/>
        <c:crosses val="autoZero"/>
        <c:lblAlgn val="ctr"/>
        <c:lblOffset val="100"/>
      </c:catAx>
      <c:valAx>
        <c:axId val="64201472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64187392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 algn="ctr">
        <a:defRPr lang="ru-RU" sz="900" b="1" i="0" u="none" strike="noStrike" kern="0" spc="0" baseline="0">
          <a:solidFill>
            <a:prstClr val="black"/>
          </a:solidFill>
          <a:latin typeface="Times New Roman" pitchFamily="18" charset="0"/>
          <a:ea typeface="+mn-ea"/>
          <a:cs typeface="+mn-cs"/>
        </a:defRPr>
      </a:pPr>
      <a:endParaRPr lang="ru-RU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sideWall>
      <c:spPr>
        <a:noFill/>
        <a:ln w="25400">
          <a:noFill/>
        </a:ln>
      </c:spPr>
    </c:sideWall>
    <c:backWall>
      <c:spPr>
        <a:noFill/>
        <a:ln w="25400">
          <a:noFill/>
        </a:ln>
      </c:spPr>
    </c:backWall>
    <c:plotArea>
      <c:layout>
        <c:manualLayout>
          <c:layoutTarget val="inner"/>
          <c:xMode val="edge"/>
          <c:yMode val="edge"/>
          <c:x val="3.9492287018113671E-2"/>
          <c:y val="2.7576621277801808E-2"/>
          <c:w val="0.946395771275931"/>
          <c:h val="0.89665866632981206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General</c:formatCode>
                <c:ptCount val="1"/>
                <c:pt idx="0">
                  <c:v>0.1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val>
            <c:numRef>
              <c:f>Лист3!$M$6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val>
            <c:numRef>
              <c:f>Лист3!$M$7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General</c:formatCode>
                <c:ptCount val="1"/>
                <c:pt idx="0">
                  <c:v>15.5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General</c:formatCode>
                <c:ptCount val="1"/>
                <c:pt idx="0">
                  <c:v>15.1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General</c:formatCode>
                <c:ptCount val="1"/>
                <c:pt idx="0">
                  <c:v>14.4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General</c:formatCode>
                <c:ptCount val="1"/>
                <c:pt idx="0">
                  <c:v>8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General</c:formatCode>
                <c:ptCount val="1"/>
                <c:pt idx="0">
                  <c:v>13.6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General</c:formatCode>
                <c:ptCount val="1"/>
                <c:pt idx="0">
                  <c:v>13.4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val>
            <c:numRef>
              <c:f>Лист3!$M$14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General</c:formatCode>
                <c:ptCount val="1"/>
                <c:pt idx="0">
                  <c:v>21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howVal val="1"/>
          </c:dLbls>
          <c:val>
            <c:numRef>
              <c:f>Лист3!$M$16</c:f>
              <c:numCache>
                <c:formatCode>General</c:formatCode>
                <c:ptCount val="1"/>
                <c:pt idx="0">
                  <c:v>2.5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General</c:formatCode>
                <c:ptCount val="1"/>
                <c:pt idx="0">
                  <c:v>16.2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val>
            <c:numRef>
              <c:f>Лист3!$M$18</c:f>
              <c:numCache>
                <c:formatCode>General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General</c:formatCode>
                <c:ptCount val="1"/>
                <c:pt idx="0">
                  <c:v>7.4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/>
            </c:dLbl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49411584"/>
        <c:axId val="49413120"/>
        <c:axId val="0"/>
      </c:bar3DChart>
      <c:catAx>
        <c:axId val="49411584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49413120"/>
        <c:crosses val="autoZero"/>
        <c:lblAlgn val="ctr"/>
        <c:lblOffset val="100"/>
      </c:catAx>
      <c:valAx>
        <c:axId val="49413120"/>
        <c:scaling>
          <c:orientation val="minMax"/>
        </c:scaling>
        <c:axPos val="t"/>
        <c:majorGridlines>
          <c:spPr>
            <a:ln w="0">
              <a:solidFill>
                <a:schemeClr val="bg1"/>
              </a:solidFill>
            </a:ln>
          </c:spPr>
        </c:majorGridlines>
        <c:numFmt formatCode="General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49411584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4.1791002769278857E-2"/>
          <c:y val="1.6035681446214145E-2"/>
          <c:w val="0.946395771275931"/>
          <c:h val="0.89665866632981206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7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8.5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val>
            <c:numRef>
              <c:f>Лист3!$M$7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25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23.3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22.1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16.3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22.7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19.899999999999999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val>
            <c:numRef>
              <c:f>Лист3!$M$14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32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1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23.7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8.8000000000000007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/>
            </c:dLbl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64441728"/>
        <c:axId val="64459904"/>
        <c:axId val="0"/>
      </c:bar3DChart>
      <c:catAx>
        <c:axId val="64441728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64459904"/>
        <c:crosses val="autoZero"/>
        <c:lblAlgn val="ctr"/>
        <c:lblOffset val="100"/>
      </c:catAx>
      <c:valAx>
        <c:axId val="64459904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64441728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8661566968131098"/>
          <c:y val="2.5408904089176416E-3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64491904"/>
        <c:axId val="64493440"/>
      </c:barChart>
      <c:catAx>
        <c:axId val="64491904"/>
        <c:scaling>
          <c:orientation val="minMax"/>
        </c:scaling>
        <c:axPos val="l"/>
        <c:numFmt formatCode="General" sourceLinked="1"/>
        <c:tickLblPos val="nextTo"/>
        <c:crossAx val="64493440"/>
        <c:crosses val="autoZero"/>
        <c:lblAlgn val="ctr"/>
        <c:lblOffset val="100"/>
      </c:catAx>
      <c:valAx>
        <c:axId val="64493440"/>
        <c:scaling>
          <c:orientation val="minMax"/>
        </c:scaling>
        <c:delete val="1"/>
        <c:axPos val="b"/>
        <c:numFmt formatCode="General" sourceLinked="1"/>
        <c:tickLblPos val="nextTo"/>
        <c:crossAx val="64491904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 algn="ctr">
        <a:defRPr lang="ru-RU" sz="900" b="1" i="0" u="none" strike="noStrike" kern="0" spc="0" baseline="0">
          <a:solidFill>
            <a:prstClr val="black"/>
          </a:solidFill>
          <a:latin typeface="Times New Roman" pitchFamily="18" charset="0"/>
          <a:ea typeface="+mn-ea"/>
          <a:cs typeface="+mn-cs"/>
        </a:defRPr>
      </a:pPr>
      <a:endParaRPr lang="ru-RU"/>
    </a:p>
  </c:txPr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61364491164"/>
          <c:y val="1.6877637130801686E-2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64697856"/>
        <c:axId val="64699392"/>
      </c:barChart>
      <c:catAx>
        <c:axId val="64697856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 algn="ctr">
              <a:defRPr lang="ru-RU" sz="900" b="1" i="0" u="none" strike="noStrike" kern="0" spc="0" baseline="0">
                <a:solidFill>
                  <a:prstClr val="black"/>
                </a:solidFill>
                <a:latin typeface="Times New Roman" pitchFamily="18" charset="0"/>
                <a:ea typeface="+mn-ea"/>
                <a:cs typeface="+mn-cs"/>
              </a:defRPr>
            </a:pPr>
            <a:endParaRPr lang="ru-RU"/>
          </a:p>
        </c:txPr>
        <c:crossAx val="64699392"/>
        <c:crosses val="autoZero"/>
        <c:lblAlgn val="ctr"/>
        <c:lblOffset val="100"/>
      </c:catAx>
      <c:valAx>
        <c:axId val="64699392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64697856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>
        <a:defRPr sz="1200" b="1"/>
      </a:pPr>
      <a:endParaRPr lang="ru-RU"/>
    </a:p>
  </c:txPr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depthPercent val="100"/>
      <c:rAngAx val="1"/>
    </c:view3D>
    <c:plotArea>
      <c:layout>
        <c:manualLayout>
          <c:layoutTarget val="inner"/>
          <c:xMode val="edge"/>
          <c:yMode val="edge"/>
          <c:x val="4.6968346206447617E-2"/>
          <c:y val="1.6913876440380468E-3"/>
          <c:w val="0.946395771275931"/>
          <c:h val="0.89665866632981128"/>
        </c:manualLayout>
      </c:layout>
      <c:bar3DChart>
        <c:barDir val="bar"/>
        <c:grouping val="clustered"/>
        <c:ser>
          <c:idx val="0"/>
          <c:order val="0"/>
          <c:tx>
            <c:strRef>
              <c:f>Лист3!$A$5</c:f>
              <c:strCache>
                <c:ptCount val="1"/>
                <c:pt idx="0">
                  <c:v>·01 «Антитеррор в Осинниковском городском округе»</c:v>
                </c:pt>
              </c:strCache>
            </c:strRef>
          </c:tx>
          <c:dLbls>
            <c:txPr>
              <a:bodyPr anchor="ctr" anchorCtr="0"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Лист3!$M$5</c:f>
              <c:numCache>
                <c:formatCode>0.0</c:formatCode>
                <c:ptCount val="1"/>
                <c:pt idx="0">
                  <c:v>7</c:v>
                </c:pt>
              </c:numCache>
            </c:numRef>
          </c:val>
        </c:ser>
        <c:ser>
          <c:idx val="1"/>
          <c:order val="1"/>
          <c:tx>
            <c:strRef>
              <c:f>Лист3!$A$6</c:f>
              <c:strCache>
                <c:ptCount val="1"/>
                <c:pt idx="0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Лист3!$M$6</c:f>
              <c:numCache>
                <c:formatCode>0.0</c:formatCode>
                <c:ptCount val="1"/>
                <c:pt idx="0">
                  <c:v>8.5</c:v>
                </c:pt>
              </c:numCache>
            </c:numRef>
          </c:val>
        </c:ser>
        <c:ser>
          <c:idx val="2"/>
          <c:order val="2"/>
          <c:tx>
            <c:strRef>
              <c:f>Лист3!$A$7:$L$7</c:f>
              <c:strCache>
                <c:ptCount val="1"/>
                <c:pt idx="0">
                  <c:v>·03 «Развитие и поддержка малого и среднего пр-ва в муниц.образовании - Осинниковский городской округ»</c:v>
                </c:pt>
              </c:strCache>
            </c:strRef>
          </c:tx>
          <c:val>
            <c:numRef>
              <c:f>Лист3!$M$7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3"/>
          <c:order val="3"/>
          <c:tx>
            <c:strRef>
              <c:f>Лист3!$A$8</c:f>
              <c:strCache>
                <c:ptCount val="1"/>
                <c:pt idx="0">
                  <c:v>·04 «Поддержка и развитие СМИ»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Лист3!$M$8</c:f>
              <c:numCache>
                <c:formatCode>0.0</c:formatCode>
                <c:ptCount val="1"/>
                <c:pt idx="0">
                  <c:v>33.200000000000003</c:v>
                </c:pt>
              </c:numCache>
            </c:numRef>
          </c:val>
        </c:ser>
        <c:ser>
          <c:idx val="4"/>
          <c:order val="4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 i="0"/>
                </a:pPr>
                <a:endParaRPr lang="ru-RU"/>
              </a:p>
            </c:txPr>
            <c:showVal val="1"/>
          </c:dLbls>
          <c:val>
            <c:numRef>
              <c:f>Лист3!$M$9</c:f>
              <c:numCache>
                <c:formatCode>0.0</c:formatCode>
                <c:ptCount val="1"/>
                <c:pt idx="0">
                  <c:v>32.300000000000004</c:v>
                </c:pt>
              </c:numCache>
            </c:numRef>
          </c:val>
        </c:ser>
        <c:ser>
          <c:idx val="5"/>
          <c:order val="5"/>
          <c:tx>
            <c:strRef>
              <c:f>Лист3!$A$10</c:f>
              <c:strCache>
                <c:ptCount val="1"/>
                <c:pt idx="0">
                  <c:v>·06 «Развитие культуры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Лист3!$M$10</c:f>
              <c:numCache>
                <c:formatCode>0.0</c:formatCode>
                <c:ptCount val="1"/>
                <c:pt idx="0">
                  <c:v>29.8</c:v>
                </c:pt>
              </c:numCache>
            </c:numRef>
          </c:val>
        </c:ser>
        <c:ser>
          <c:idx val="6"/>
          <c:order val="6"/>
          <c:tx>
            <c:strRef>
              <c:f>Лист3!$A$11</c:f>
              <c:strCache>
                <c:ptCount val="1"/>
                <c:pt idx="0">
                  <c:v>·07 «Развитие системы здравоохранения Осинниковского городского округа»</c:v>
                </c:pt>
              </c:strCache>
            </c:strRef>
          </c:tx>
          <c:dLbls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Лист3!$M$11</c:f>
              <c:numCache>
                <c:formatCode>0.0</c:formatCode>
                <c:ptCount val="1"/>
                <c:pt idx="0">
                  <c:v>17.8</c:v>
                </c:pt>
              </c:numCache>
            </c:numRef>
          </c:val>
        </c:ser>
        <c:ser>
          <c:idx val="7"/>
          <c:order val="7"/>
          <c:tx>
            <c:strRef>
              <c:f>Лист3!$A$12</c:f>
              <c:strCache>
                <c:ptCount val="1"/>
                <c:pt idx="0">
                  <c:v>·08 «Социальная поддержка населения Осинниковского городского округа»</c:v>
                </c:pt>
              </c:strCache>
            </c:strRef>
          </c:tx>
          <c:dLbls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Лист3!$M$12</c:f>
              <c:numCache>
                <c:formatCode>0.0</c:formatCode>
                <c:ptCount val="1"/>
                <c:pt idx="0">
                  <c:v>30.9</c:v>
                </c:pt>
              </c:numCache>
            </c:numRef>
          </c:val>
        </c:ser>
        <c:ser>
          <c:idx val="8"/>
          <c:order val="8"/>
          <c:tx>
            <c:strRef>
              <c:f>Лист3!$A$13</c:f>
              <c:strCache>
                <c:ptCount val="1"/>
                <c:pt idx="0">
                  <c:v>·09 «Физическая культура, спорт и молодежная политика»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Лист3!$M$13</c:f>
              <c:numCache>
                <c:formatCode>0.0</c:formatCode>
                <c:ptCount val="1"/>
                <c:pt idx="0">
                  <c:v>27.9</c:v>
                </c:pt>
              </c:numCache>
            </c:numRef>
          </c:val>
        </c:ser>
        <c:ser>
          <c:idx val="9"/>
          <c:order val="9"/>
          <c:tx>
            <c:strRef>
              <c:f>Лист3!$A$14</c:f>
              <c:strCache>
                <c:ptCount val="1"/>
                <c:pt idx="0">
                  <c:v>·10 «Охрана окружающей среды Осинниковского городского округа»</c:v>
                </c:pt>
              </c:strCache>
            </c:strRef>
          </c:tx>
          <c:val>
            <c:numRef>
              <c:f>Лист3!$M$14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0"/>
          <c:order val="10"/>
          <c:tx>
            <c:strRef>
              <c:f>Лист3!$A$15:$K$15</c:f>
              <c:strCache>
                <c:ptCount val="1"/>
                <c:pt idx="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</c:strCache>
            </c:strRef>
          </c:tx>
          <c:dLbls>
            <c:dLbl>
              <c:idx val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Лист3!$M$15</c:f>
              <c:numCache>
                <c:formatCode>0.0</c:formatCode>
                <c:ptCount val="1"/>
                <c:pt idx="0">
                  <c:v>43.9</c:v>
                </c:pt>
              </c:numCache>
            </c:numRef>
          </c:val>
        </c:ser>
        <c:ser>
          <c:idx val="11"/>
          <c:order val="11"/>
          <c:tx>
            <c:strRef>
              <c:f>Лист3!$A$16</c:f>
              <c:strCache>
                <c:ptCount val="1"/>
                <c:pt idx="0">
                  <c:v>·12 «Жилище на территории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showVal val="1"/>
          </c:dLbls>
          <c:val>
            <c:numRef>
              <c:f>Лист3!$M$16</c:f>
              <c:numCache>
                <c:formatCode>0.0</c:formatCode>
                <c:ptCount val="1"/>
                <c:pt idx="0">
                  <c:v>2.1</c:v>
                </c:pt>
              </c:numCache>
            </c:numRef>
          </c:val>
        </c:ser>
        <c:ser>
          <c:idx val="12"/>
          <c:order val="12"/>
          <c:tx>
            <c:strRef>
              <c:f>Лист3!$A$17:$K$17</c:f>
              <c:strCache>
                <c:ptCount val="1"/>
                <c:pt idx="0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val>
            <c:numRef>
              <c:f>Лист3!$M$17</c:f>
              <c:numCache>
                <c:formatCode>0.0</c:formatCode>
                <c:ptCount val="1"/>
                <c:pt idx="0">
                  <c:v>30.6</c:v>
                </c:pt>
              </c:numCache>
            </c:numRef>
          </c:val>
        </c:ser>
        <c:ser>
          <c:idx val="13"/>
          <c:order val="13"/>
          <c:tx>
            <c:strRef>
              <c:f>Лист3!$A$18</c:f>
              <c:strCache>
                <c:ptCount val="1"/>
                <c:pt idx="0">
                  <c:v>·14 «Предоставление служебных жилых помещений муниципального специализированного жилищного фонда»</c:v>
                </c:pt>
              </c:strCache>
            </c:strRef>
          </c:tx>
          <c:val>
            <c:numRef>
              <c:f>Лист3!$M$18</c:f>
              <c:numCache>
                <c:formatCode>0.0</c:formatCode>
                <c:ptCount val="1"/>
                <c:pt idx="0">
                  <c:v>0</c:v>
                </c:pt>
              </c:numCache>
            </c:numRef>
          </c:val>
        </c:ser>
        <c:ser>
          <c:idx val="14"/>
          <c:order val="14"/>
          <c:tx>
            <c:strRef>
              <c:f>Лист3!$A$19</c:f>
              <c:strCache>
                <c:ptCount val="1"/>
                <c:pt idx="0">
                  <c:v>·15 «Управление муниципальными финансами Осинниковского городского округа»</c:v>
                </c:pt>
              </c:strCache>
            </c:strRef>
          </c:tx>
          <c:dLbls>
            <c:dLbl>
              <c:idx val="0"/>
              <c:numFmt formatCode="#,##0.0" sourceLinked="0"/>
              <c:spPr/>
              <c:txPr>
                <a:bodyPr/>
                <a:lstStyle/>
                <a:p>
                  <a:pPr>
                    <a:defRPr sz="1600" b="1" baseline="0"/>
                  </a:pPr>
                  <a:endParaRPr lang="ru-RU"/>
                </a:p>
              </c:txPr>
            </c:dLbl>
            <c:numFmt formatCode="#,##0.0" sourceLinked="0"/>
            <c:txPr>
              <a:bodyPr/>
              <a:lstStyle/>
              <a:p>
                <a:pPr>
                  <a:defRPr sz="1600" b="1"/>
                </a:pPr>
                <a:endParaRPr lang="ru-RU"/>
              </a:p>
            </c:txPr>
            <c:showVal val="1"/>
          </c:dLbls>
          <c:val>
            <c:numRef>
              <c:f>Лист3!$M$19</c:f>
              <c:numCache>
                <c:formatCode>0.0</c:formatCode>
                <c:ptCount val="1"/>
                <c:pt idx="0">
                  <c:v>10</c:v>
                </c:pt>
              </c:numCache>
            </c:numRef>
          </c:val>
        </c:ser>
        <c:ser>
          <c:idx val="15"/>
          <c:order val="15"/>
          <c:tx>
            <c:strRef>
              <c:f>Лист3!$A$20</c:f>
              <c:strCache>
                <c:ptCount val="1"/>
              </c:strCache>
            </c:strRef>
          </c:tx>
          <c:spPr>
            <a:scene3d>
              <a:camera prst="orthographicFront"/>
              <a:lightRig rig="threePt" dir="t"/>
            </a:scene3d>
            <a:sp3d>
              <a:bevelT w="0" h="0"/>
            </a:sp3d>
          </c:spPr>
          <c:dLbls>
            <c:dLbl>
              <c:idx val="0"/>
              <c:layout/>
              <c:tx>
                <c:rich>
                  <a:bodyPr/>
                  <a:lstStyle/>
                  <a:p>
                    <a:pPr>
                      <a:defRPr sz="1600" b="1"/>
                    </a:pPr>
                    <a:r>
                      <a:rPr lang="en-US" sz="1600"/>
                      <a:t>7,3</a:t>
                    </a:r>
                  </a:p>
                </c:rich>
              </c:tx>
              <c:spPr/>
            </c:dLbl>
            <c:txPr>
              <a:bodyPr/>
              <a:lstStyle/>
              <a:p>
                <a:pPr>
                  <a:defRPr sz="1400" b="1"/>
                </a:pPr>
                <a:endParaRPr lang="ru-RU"/>
              </a:p>
            </c:txPr>
            <c:showVal val="1"/>
          </c:dLbls>
          <c:val>
            <c:numRef>
              <c:f>Лист3!$M$20</c:f>
              <c:numCache>
                <c:formatCode>General</c:formatCode>
                <c:ptCount val="1"/>
              </c:numCache>
            </c:numRef>
          </c:val>
        </c:ser>
        <c:dLbls/>
        <c:gapWidth val="0"/>
        <c:gapDepth val="0"/>
        <c:shape val="box"/>
        <c:axId val="64822272"/>
        <c:axId val="64852736"/>
        <c:axId val="0"/>
      </c:bar3DChart>
      <c:catAx>
        <c:axId val="64822272"/>
        <c:scaling>
          <c:orientation val="minMax"/>
        </c:scaling>
        <c:axPos val="l"/>
        <c:numFmt formatCode="General" sourceLinked="1"/>
        <c:tickLblPos val="nextTo"/>
        <c:txPr>
          <a:bodyPr/>
          <a:lstStyle/>
          <a:p>
            <a:pPr>
              <a:defRPr sz="700"/>
            </a:pPr>
            <a:endParaRPr lang="ru-RU"/>
          </a:p>
        </c:txPr>
        <c:crossAx val="64852736"/>
        <c:crosses val="autoZero"/>
        <c:lblAlgn val="ctr"/>
        <c:lblOffset val="100"/>
      </c:catAx>
      <c:valAx>
        <c:axId val="64852736"/>
        <c:scaling>
          <c:orientation val="minMax"/>
        </c:scaling>
        <c:axPos val="t"/>
        <c:majorGridlines/>
        <c:numFmt formatCode="0.0" sourceLinked="1"/>
        <c:tickLblPos val="low"/>
        <c:txPr>
          <a:bodyPr/>
          <a:lstStyle/>
          <a:p>
            <a:pPr>
              <a:defRPr sz="1200" b="1"/>
            </a:pPr>
            <a:endParaRPr lang="ru-RU"/>
          </a:p>
        </c:txPr>
        <c:crossAx val="64822272"/>
        <c:crosses val="max"/>
        <c:crossBetween val="between"/>
      </c:valAx>
      <c:spPr>
        <a:noFill/>
        <a:ln w="25400">
          <a:noFill/>
        </a:ln>
      </c:spPr>
    </c:plotArea>
    <c:dispBlanksAs val="gap"/>
  </c:chart>
  <c:externalData r:id="rId1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plotArea>
      <c:layout>
        <c:manualLayout>
          <c:layoutTarget val="inner"/>
          <c:xMode val="edge"/>
          <c:yMode val="edge"/>
          <c:x val="0.49006761364491197"/>
          <c:y val="1.6877637130801686E-2"/>
          <c:w val="0.44376996317833028"/>
          <c:h val="0.93328597446608064"/>
        </c:manualLayout>
      </c:layout>
      <c:barChart>
        <c:barDir val="bar"/>
        <c:grouping val="clustered"/>
        <c:ser>
          <c:idx val="0"/>
          <c:order val="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Лист3!$B$5:$B$20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Лист3!$C$5:$C$20</c:f>
              <c:numCache>
                <c:formatCode>General</c:formatCode>
                <c:ptCount val="16"/>
              </c:numCache>
            </c:numRef>
          </c:val>
        </c:ser>
        <c:ser>
          <c:idx val="2"/>
          <c:order val="2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Лист3!$D$5:$D$20</c:f>
              <c:numCache>
                <c:formatCode>General</c:formatCode>
                <c:ptCount val="16"/>
              </c:numCache>
            </c:numRef>
          </c:val>
        </c:ser>
        <c:ser>
          <c:idx val="3"/>
          <c:order val="3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Лист3!$E$5:$E$20</c:f>
              <c:numCache>
                <c:formatCode>General</c:formatCode>
                <c:ptCount val="16"/>
              </c:numCache>
            </c:numRef>
          </c:val>
        </c:ser>
        <c:ser>
          <c:idx val="4"/>
          <c:order val="4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Лист3!$F$5:$F$20</c:f>
              <c:numCache>
                <c:formatCode>General</c:formatCode>
                <c:ptCount val="16"/>
              </c:numCache>
            </c:numRef>
          </c:val>
        </c:ser>
        <c:ser>
          <c:idx val="5"/>
          <c:order val="5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Лист3!$G$5:$G$20</c:f>
              <c:numCache>
                <c:formatCode>General</c:formatCode>
                <c:ptCount val="16"/>
              </c:numCache>
            </c:numRef>
          </c:val>
        </c:ser>
        <c:ser>
          <c:idx val="6"/>
          <c:order val="6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Лист3!$H$5:$H$20</c:f>
              <c:numCache>
                <c:formatCode>General</c:formatCode>
                <c:ptCount val="16"/>
              </c:numCache>
            </c:numRef>
          </c:val>
        </c:ser>
        <c:ser>
          <c:idx val="7"/>
          <c:order val="7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Лист3!$I$5:$I$20</c:f>
              <c:numCache>
                <c:formatCode>General</c:formatCode>
                <c:ptCount val="16"/>
              </c:numCache>
            </c:numRef>
          </c:val>
        </c:ser>
        <c:ser>
          <c:idx val="8"/>
          <c:order val="8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Лист3!$J$5:$J$20</c:f>
              <c:numCache>
                <c:formatCode>General</c:formatCode>
                <c:ptCount val="16"/>
              </c:numCache>
            </c:numRef>
          </c:val>
        </c:ser>
        <c:ser>
          <c:idx val="9"/>
          <c:order val="9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Лист3!$K$5:$K$20</c:f>
              <c:numCache>
                <c:formatCode>General</c:formatCode>
                <c:ptCount val="16"/>
              </c:numCache>
            </c:numRef>
          </c:val>
        </c:ser>
        <c:ser>
          <c:idx val="10"/>
          <c:order val="10"/>
          <c:cat>
            <c:strRef>
              <c:f>Лист3!$A$5:$A$20</c:f>
              <c:strCache>
                <c:ptCount val="15"/>
                <c:pt idx="0">
                  <c:v>·01 «Антитеррор в Осинниковском городском округе»</c:v>
                </c:pt>
                <c:pt idx="1">
                  <c:v>·02 «Борьба с преступностью, профилактика правонарушений и обеспечение безопасности дорожного движения в Осинниковском городском округе»</c:v>
                </c:pt>
                <c:pt idx="2">
                  <c:v>·03 «Развитие и поддержка малого и среднего пр-ва в муниц.образовании - Осинниковский городской округ»</c:v>
                </c:pt>
                <c:pt idx="3">
                  <c:v>·04 «Поддержка и развитие СМИ»</c:v>
                </c:pt>
                <c:pt idx="4">
                  <c:v>·05 «Развитие системы образования Осинниковского городского округа»</c:v>
                </c:pt>
                <c:pt idx="5">
                  <c:v>·06 «Развитие культуры Осинниковского городского округа»</c:v>
                </c:pt>
                <c:pt idx="6">
                  <c:v>·07 «Развитие системы здравоохранения Осинниковского городского округа»</c:v>
                </c:pt>
                <c:pt idx="7">
                  <c:v>·08 «Социальная поддержка населения Осинниковского городского округа»</c:v>
                </c:pt>
                <c:pt idx="8">
                  <c:v>·09 «Физическая культура, спорт и молодежная политика»</c:v>
                </c:pt>
                <c:pt idx="9">
                  <c:v>·10 «Охрана окружающей среды Осинниковского городского округа»</c:v>
                </c:pt>
                <c:pt idx="10">
                  <c:v>·11 «Национальная экономика, жилищно-коммунальное и дорожное хозяйство, энергосбережение и повышение энергоэффективности Осинниковского городского округа»</c:v>
                </c:pt>
                <c:pt idx="11">
                  <c:v>·12 «Жилище на территории Осинниковского городского округа»</c:v>
                </c:pt>
                <c:pt idx="12">
                  <c:v>·13 «Обеспечение безопасности населения в области гражданской обороны, пожарной безоп-ти, предупреждению чрезв.ситуаций природного и техногенного характера»</c:v>
                </c:pt>
                <c:pt idx="13">
                  <c:v>·14 «Предоставление служебных жилых помещений муниципального специализированного жилищного фонда»</c:v>
                </c:pt>
                <c:pt idx="14">
                  <c:v>·15 «Управление муниципальными финансами Осинниковского городского округа»</c:v>
                </c:pt>
              </c:strCache>
            </c:strRef>
          </c:cat>
          <c:val>
            <c:numRef>
              <c:f>Лист3!$L$5:$L$20</c:f>
              <c:numCache>
                <c:formatCode>General</c:formatCode>
                <c:ptCount val="16"/>
              </c:numCache>
            </c:numRef>
          </c:val>
        </c:ser>
        <c:dLbls/>
        <c:axId val="64992000"/>
        <c:axId val="64993536"/>
      </c:barChart>
      <c:catAx>
        <c:axId val="64992000"/>
        <c:scaling>
          <c:orientation val="minMax"/>
        </c:scaling>
        <c:axPos val="l"/>
        <c:numFmt formatCode="General" sourceLinked="1"/>
        <c:tickLblPos val="nextTo"/>
        <c:crossAx val="64993536"/>
        <c:crosses val="autoZero"/>
        <c:lblAlgn val="ctr"/>
        <c:lblOffset val="100"/>
      </c:catAx>
      <c:valAx>
        <c:axId val="64993536"/>
        <c:scaling>
          <c:orientation val="minMax"/>
        </c:scaling>
        <c:delete val="1"/>
        <c:axPos val="b"/>
        <c:majorGridlines/>
        <c:numFmt formatCode="General" sourceLinked="1"/>
        <c:tickLblPos val="nextTo"/>
        <c:crossAx val="64992000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</c:chart>
  <c:txPr>
    <a:bodyPr/>
    <a:lstStyle/>
    <a:p>
      <a:pPr algn="ctr">
        <a:defRPr lang="ru-RU" sz="900" b="1" i="0" u="none" strike="noStrike" kern="0" spc="0" baseline="0">
          <a:solidFill>
            <a:prstClr val="black"/>
          </a:solidFill>
          <a:latin typeface="Times New Roman" pitchFamily="18" charset="0"/>
          <a:ea typeface="+mn-ea"/>
          <a:cs typeface="+mn-cs"/>
        </a:defRPr>
      </a:pPr>
      <a:endParaRPr lang="ru-RU"/>
    </a:p>
  </c:txPr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60E083B-EB94-42E9-9E78-FFE8B04294BC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A64F97-ECE9-4C3A-86F4-06C5D6B928F5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5205836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8A64F97-ECE9-4C3A-86F4-06C5D6B928F5}" type="slidenum">
              <a:rPr lang="ru-RU" smtClean="0"/>
              <a:pPr/>
              <a:t>4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DC1C5B-CC7F-4A8B-9AF3-E60E3CBD5E7E}" type="datetimeFigureOut">
              <a:rPr lang="ru-RU" smtClean="0"/>
              <a:pPr/>
              <a:t>02.02.2016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54F420-3E1C-4C7B-95F3-03E60A21AAED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8.xml"/><Relationship Id="rId2" Type="http://schemas.openxmlformats.org/officeDocument/2006/relationships/chart" Target="../charts/chart17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0.xml"/><Relationship Id="rId2" Type="http://schemas.openxmlformats.org/officeDocument/2006/relationships/chart" Target="../charts/chart19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2.xml"/><Relationship Id="rId2" Type="http://schemas.openxmlformats.org/officeDocument/2006/relationships/chart" Target="../charts/chart2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4.xml"/><Relationship Id="rId2" Type="http://schemas.openxmlformats.org/officeDocument/2006/relationships/chart" Target="../charts/chart2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chart" Target="../charts/chart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2.xml"/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4.xml"/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бюджета </a:t>
            </a:r>
            <a:r>
              <a:rPr lang="ru-RU" b="1" dirty="0" err="1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b="1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в рамках муниципальных программ в 2015 году</a:t>
            </a:r>
            <a:endParaRPr lang="ru-RU" b="1" dirty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 flipH="1">
            <a:off x="-108520" y="-99392"/>
            <a:ext cx="11665296" cy="6957392"/>
          </a:xfrm>
        </p:spPr>
        <p:txBody>
          <a:bodyPr>
            <a:normAutofit/>
          </a:bodyPr>
          <a:lstStyle/>
          <a:p>
            <a:r>
              <a:rPr lang="ru-RU" dirty="0" smtClean="0"/>
              <a:t>     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 smtClean="0"/>
          </a:p>
          <a:p>
            <a:endParaRPr lang="ru-RU" dirty="0"/>
          </a:p>
          <a:p>
            <a:endParaRPr lang="ru-RU" dirty="0" smtClean="0"/>
          </a:p>
          <a:p>
            <a:endParaRPr lang="ru-RU" dirty="0"/>
          </a:p>
          <a:p>
            <a:endParaRPr lang="ru-RU" dirty="0" smtClean="0"/>
          </a:p>
          <a:p>
            <a:endParaRPr lang="ru-RU" dirty="0"/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4" name="Заголовок 1"/>
          <p:cNvSpPr>
            <a:spLocks noGrp="1"/>
          </p:cNvSpPr>
          <p:nvPr>
            <p:ph type="title"/>
          </p:nvPr>
        </p:nvSpPr>
        <p:spPr>
          <a:xfrm>
            <a:off x="142844" y="274638"/>
            <a:ext cx="8786874" cy="1143000"/>
          </a:xfrm>
        </p:spPr>
        <p:txBody>
          <a:bodyPr>
            <a:normAutofit/>
          </a:bodyPr>
          <a:lstStyle/>
          <a:p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01.09.2015</a:t>
            </a:r>
            <a:endParaRPr lang="ru-RU" sz="2000" b="1" i="1" dirty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5" name="Диаграмм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005497216"/>
              </p:ext>
            </p:extLst>
          </p:nvPr>
        </p:nvGraphicFramePr>
        <p:xfrm>
          <a:off x="-142908" y="1142984"/>
          <a:ext cx="9036496" cy="471490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Диаграмм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206550223"/>
              </p:ext>
            </p:extLst>
          </p:nvPr>
        </p:nvGraphicFramePr>
        <p:xfrm>
          <a:off x="4357686" y="1340768"/>
          <a:ext cx="4786314" cy="444568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Прямоугольник 6"/>
          <p:cNvSpPr/>
          <p:nvPr/>
        </p:nvSpPr>
        <p:spPr>
          <a:xfrm>
            <a:off x="2500298" y="6286520"/>
            <a:ext cx="46039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51173773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4282" y="274638"/>
            <a:ext cx="8715436" cy="868346"/>
          </a:xfrm>
        </p:spPr>
        <p:txBody>
          <a:bodyPr>
            <a:normAutofit/>
          </a:bodyPr>
          <a:lstStyle/>
          <a:p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01.10.2015</a:t>
            </a:r>
            <a:endParaRPr lang="ru-RU" sz="2000" b="1" i="1" dirty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5" name="Диаграмма 4"/>
          <p:cNvGraphicFramePr>
            <a:graphicFrameLocks noGrp="1"/>
          </p:cNvGraphicFramePr>
          <p:nvPr/>
        </p:nvGraphicFramePr>
        <p:xfrm>
          <a:off x="0" y="1357298"/>
          <a:ext cx="7715304" cy="45720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Прямоугольник 5"/>
          <p:cNvSpPr/>
          <p:nvPr/>
        </p:nvSpPr>
        <p:spPr>
          <a:xfrm>
            <a:off x="2500298" y="6215082"/>
            <a:ext cx="46039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  <p:graphicFrame>
        <p:nvGraphicFramePr>
          <p:cNvPr id="7" name="Диаграмма 6"/>
          <p:cNvGraphicFramePr>
            <a:graphicFrameLocks noGrp="1"/>
          </p:cNvGraphicFramePr>
          <p:nvPr/>
        </p:nvGraphicFramePr>
        <p:xfrm>
          <a:off x="3714744" y="1285860"/>
          <a:ext cx="5643570" cy="471490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70776713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4282" y="274638"/>
            <a:ext cx="8715436" cy="1143000"/>
          </a:xfrm>
        </p:spPr>
        <p:txBody>
          <a:bodyPr>
            <a:normAutofit/>
          </a:bodyPr>
          <a:lstStyle/>
          <a:p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01.11.2015</a:t>
            </a:r>
            <a:endParaRPr lang="ru-RU" sz="2000" b="1" i="1" dirty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Диаграмма 3"/>
          <p:cNvGraphicFramePr>
            <a:graphicFrameLocks noGrp="1"/>
          </p:cNvGraphicFramePr>
          <p:nvPr/>
        </p:nvGraphicFramePr>
        <p:xfrm>
          <a:off x="0" y="1571612"/>
          <a:ext cx="8358214" cy="378621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Диаграмма 4"/>
          <p:cNvGraphicFramePr>
            <a:graphicFrameLocks noGrp="1"/>
          </p:cNvGraphicFramePr>
          <p:nvPr/>
        </p:nvGraphicFramePr>
        <p:xfrm>
          <a:off x="4143373" y="1643050"/>
          <a:ext cx="5000627" cy="392909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Прямоугольник 5"/>
          <p:cNvSpPr/>
          <p:nvPr/>
        </p:nvSpPr>
        <p:spPr>
          <a:xfrm>
            <a:off x="2500298" y="6215082"/>
            <a:ext cx="46039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131155966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85720" y="274638"/>
            <a:ext cx="8643998" cy="1143000"/>
          </a:xfrm>
        </p:spPr>
        <p:txBody>
          <a:bodyPr>
            <a:normAutofit/>
          </a:bodyPr>
          <a:lstStyle/>
          <a:p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01.12.2015</a:t>
            </a:r>
            <a:endParaRPr lang="ru-RU" sz="2000" b="1" i="1" dirty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Диаграмма 3"/>
          <p:cNvGraphicFramePr>
            <a:graphicFrameLocks noGrp="1"/>
          </p:cNvGraphicFramePr>
          <p:nvPr/>
        </p:nvGraphicFramePr>
        <p:xfrm>
          <a:off x="0" y="1428736"/>
          <a:ext cx="7443766" cy="42148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Диаграмма 4"/>
          <p:cNvGraphicFramePr>
            <a:graphicFrameLocks noGrp="1"/>
          </p:cNvGraphicFramePr>
          <p:nvPr/>
        </p:nvGraphicFramePr>
        <p:xfrm>
          <a:off x="3571869" y="1428736"/>
          <a:ext cx="5572132" cy="43577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Прямоугольник 5"/>
          <p:cNvSpPr/>
          <p:nvPr/>
        </p:nvSpPr>
        <p:spPr>
          <a:xfrm>
            <a:off x="2500298" y="6215082"/>
            <a:ext cx="46039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412765210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2844" y="274638"/>
            <a:ext cx="8786874" cy="1143000"/>
          </a:xfrm>
        </p:spPr>
        <p:txBody>
          <a:bodyPr>
            <a:normAutofit/>
          </a:bodyPr>
          <a:lstStyle/>
          <a:p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01.01.2016</a:t>
            </a:r>
            <a:endParaRPr lang="ru-RU" sz="2000" b="1" i="1" dirty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Диаграмма 3"/>
          <p:cNvGraphicFramePr>
            <a:graphicFrameLocks noGrp="1"/>
          </p:cNvGraphicFramePr>
          <p:nvPr/>
        </p:nvGraphicFramePr>
        <p:xfrm>
          <a:off x="-142908" y="1571612"/>
          <a:ext cx="8072526" cy="421484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2500298" y="6215082"/>
            <a:ext cx="46039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  <p:graphicFrame>
        <p:nvGraphicFramePr>
          <p:cNvPr id="6" name="Диаграмма 5"/>
          <p:cNvGraphicFramePr>
            <a:graphicFrameLocks noGrp="1"/>
          </p:cNvGraphicFramePr>
          <p:nvPr/>
        </p:nvGraphicFramePr>
        <p:xfrm>
          <a:off x="3643306" y="1643050"/>
          <a:ext cx="5500694" cy="43577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xmlns="" val="20018592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000" b="1" i="1" dirty="0" smtClean="0">
                <a:solidFill>
                  <a:schemeClr val="accent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Муниципальные программы </a:t>
            </a:r>
            <a:r>
              <a:rPr lang="ru-RU" sz="2000" b="1" i="1" dirty="0" err="1" smtClean="0">
                <a:solidFill>
                  <a:schemeClr val="accent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 smtClean="0">
                <a:solidFill>
                  <a:schemeClr val="accent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округа, утвержденные на 2015-2017 годы</a:t>
            </a:r>
            <a:r>
              <a:rPr lang="ru-RU" sz="2000" b="1" dirty="0" smtClean="0"/>
              <a:t/>
            </a:r>
            <a:br>
              <a:rPr lang="ru-RU" sz="2000" b="1" dirty="0" smtClean="0"/>
            </a:br>
            <a:endParaRPr lang="ru-RU" sz="20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40000" lnSpcReduction="20000"/>
          </a:bodyPr>
          <a:lstStyle/>
          <a:p>
            <a:r>
              <a:rPr lang="ru-RU" b="1" dirty="0">
                <a:solidFill>
                  <a:schemeClr val="tx2">
                    <a:lumMod val="75000"/>
                  </a:schemeClr>
                </a:solidFill>
              </a:rPr>
              <a:t> </a:t>
            </a:r>
          </a:p>
          <a:p>
            <a:pPr lvl="0"/>
            <a:r>
              <a:rPr lang="ru-RU" sz="3500" b="1" dirty="0">
                <a:solidFill>
                  <a:schemeClr val="tx2">
                    <a:lumMod val="75000"/>
                  </a:schemeClr>
                </a:solidFill>
              </a:rPr>
              <a:t>01 </a:t>
            </a:r>
            <a:r>
              <a:rPr lang="ru-RU" sz="3500" b="1" dirty="0">
                <a:solidFill>
                  <a:srgbClr val="002060"/>
                </a:solidFill>
              </a:rPr>
              <a:t>«Антитеррор в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Осинниковском</a:t>
            </a:r>
            <a:r>
              <a:rPr lang="ru-RU" sz="3500" b="1" dirty="0">
                <a:solidFill>
                  <a:srgbClr val="002060"/>
                </a:solidFill>
              </a:rPr>
              <a:t> городском округе»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02 «Борьба с преступностью, профилактика правонарушений и обеспечение безопасности дорожного движения в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Осинниковском</a:t>
            </a:r>
            <a:r>
              <a:rPr lang="ru-RU" sz="3500" b="1" dirty="0">
                <a:solidFill>
                  <a:srgbClr val="002060"/>
                </a:solidFill>
              </a:rPr>
              <a:t> городском округе»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03 «Развитие и поддержка малого и среднего предпринимательства в муниципальном образовании -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Осинниковский</a:t>
            </a:r>
            <a:r>
              <a:rPr lang="ru-RU" sz="3500" b="1" dirty="0">
                <a:solidFill>
                  <a:srgbClr val="002060"/>
                </a:solidFill>
              </a:rPr>
              <a:t> городской округ»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04 «Поддержка и развитие СМИ»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05 «Развитие системы образования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Осинниковского</a:t>
            </a:r>
            <a:r>
              <a:rPr lang="ru-RU" sz="3500" b="1" dirty="0">
                <a:solidFill>
                  <a:srgbClr val="002060"/>
                </a:solidFill>
              </a:rPr>
              <a:t> городского округа»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06 «Развитие культуры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Осинниковского</a:t>
            </a:r>
            <a:r>
              <a:rPr lang="ru-RU" sz="3500" b="1" dirty="0">
                <a:solidFill>
                  <a:srgbClr val="002060"/>
                </a:solidFill>
              </a:rPr>
              <a:t> городского округа»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07 «Развитие системы здравоохранения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Осинниковского</a:t>
            </a:r>
            <a:r>
              <a:rPr lang="ru-RU" sz="3500" b="1" dirty="0">
                <a:solidFill>
                  <a:srgbClr val="002060"/>
                </a:solidFill>
              </a:rPr>
              <a:t> городского округа»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08 «Социальная поддержка населения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Осинниковского</a:t>
            </a:r>
            <a:r>
              <a:rPr lang="ru-RU" sz="3500" b="1" dirty="0">
                <a:solidFill>
                  <a:srgbClr val="002060"/>
                </a:solidFill>
              </a:rPr>
              <a:t> городского округа»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09 «Физическая культура, спорт и молодежная политика»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10 «Охрана окружающей среды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Осинниковского</a:t>
            </a:r>
            <a:r>
              <a:rPr lang="ru-RU" sz="3500" b="1" dirty="0">
                <a:solidFill>
                  <a:srgbClr val="002060"/>
                </a:solidFill>
              </a:rPr>
              <a:t> городского округа»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11 «Национальная экономика, жилищно-коммунальное и дорожное хозяйство, энергосбережение и повышение </a:t>
            </a:r>
            <a:r>
              <a:rPr lang="ru-RU" sz="3500" b="1" dirty="0" err="1">
                <a:solidFill>
                  <a:srgbClr val="002060"/>
                </a:solidFill>
              </a:rPr>
              <a:t>энергоэффективностиОсинниковского</a:t>
            </a:r>
            <a:r>
              <a:rPr lang="ru-RU" sz="3500" b="1" dirty="0">
                <a:solidFill>
                  <a:srgbClr val="002060"/>
                </a:solidFill>
              </a:rPr>
              <a:t> городского округа»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12 «Жилище на территории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Осинниковского</a:t>
            </a:r>
            <a:r>
              <a:rPr lang="ru-RU" sz="3500" b="1" dirty="0">
                <a:solidFill>
                  <a:srgbClr val="002060"/>
                </a:solidFill>
              </a:rPr>
              <a:t> городского округа»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13 «Обеспечение безопасности населения в области гражданской обороны, пожарной безопасности, предупреждению чрезвычайных ситуаций природного и техногенного характера»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14 «Предоставление служебных жилых помещений муниципального специализированного жилищного фонда»</a:t>
            </a:r>
          </a:p>
          <a:p>
            <a:pPr lvl="0"/>
            <a:r>
              <a:rPr lang="ru-RU" sz="3500" b="1" dirty="0">
                <a:solidFill>
                  <a:srgbClr val="002060"/>
                </a:solidFill>
              </a:rPr>
              <a:t>15 «Управление муниципальными финансами </a:t>
            </a:r>
            <a:r>
              <a:rPr lang="ru-RU" sz="3500" b="1" dirty="0" err="1">
                <a:solidFill>
                  <a:srgbClr val="002060"/>
                </a:solidFill>
              </a:rPr>
              <a:t>Осинниковского</a:t>
            </a:r>
            <a:r>
              <a:rPr lang="ru-RU" sz="3500" b="1" dirty="0">
                <a:solidFill>
                  <a:srgbClr val="002060"/>
                </a:solidFill>
              </a:rPr>
              <a:t> городского округа»</a:t>
            </a:r>
          </a:p>
          <a:p>
            <a:endParaRPr lang="ru-RU" b="1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Содержимое 6"/>
          <p:cNvGraphicFramePr>
            <a:graphicFrameLocks noGrp="1"/>
          </p:cNvGraphicFramePr>
          <p:nvPr>
            <p:ph idx="1"/>
          </p:nvPr>
        </p:nvGraphicFramePr>
        <p:xfrm>
          <a:off x="214282" y="1285860"/>
          <a:ext cx="8143932" cy="484030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4282" y="274638"/>
            <a:ext cx="8715436" cy="1143000"/>
          </a:xfrm>
        </p:spPr>
        <p:txBody>
          <a:bodyPr>
            <a:normAutofit/>
          </a:bodyPr>
          <a:lstStyle/>
          <a:p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01.02.2015</a:t>
            </a:r>
            <a:endParaRPr lang="ru-RU" sz="2000" b="1" i="1" dirty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8" name="Диаграмма 7"/>
          <p:cNvGraphicFramePr>
            <a:graphicFrameLocks noGrp="1"/>
          </p:cNvGraphicFramePr>
          <p:nvPr/>
        </p:nvGraphicFramePr>
        <p:xfrm>
          <a:off x="4071934" y="1142984"/>
          <a:ext cx="5286380" cy="525622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2000232" y="6357958"/>
            <a:ext cx="4713799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sz="1600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0" y="1428737"/>
          <a:ext cx="8358214" cy="478634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4282" y="274638"/>
            <a:ext cx="8786874" cy="1143000"/>
          </a:xfrm>
        </p:spPr>
        <p:txBody>
          <a:bodyPr>
            <a:normAutofit/>
          </a:bodyPr>
          <a:lstStyle/>
          <a:p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- </a:t>
            </a:r>
            <a:r>
              <a:rPr lang="ru-RU" sz="2000" b="1" i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01.03.2015 </a:t>
            </a:r>
          </a:p>
        </p:txBody>
      </p:sp>
      <p:graphicFrame>
        <p:nvGraphicFramePr>
          <p:cNvPr id="5" name="Диаграмма 4"/>
          <p:cNvGraphicFramePr>
            <a:graphicFrameLocks noGrp="1"/>
          </p:cNvGraphicFramePr>
          <p:nvPr/>
        </p:nvGraphicFramePr>
        <p:xfrm>
          <a:off x="3929058" y="1285860"/>
          <a:ext cx="5715040" cy="51133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6" name="Прямоугольник 5"/>
          <p:cNvSpPr/>
          <p:nvPr/>
        </p:nvSpPr>
        <p:spPr>
          <a:xfrm>
            <a:off x="2643174" y="6429396"/>
            <a:ext cx="4603953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sz="1600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2844" y="274638"/>
            <a:ext cx="8858312" cy="1143000"/>
          </a:xfrm>
        </p:spPr>
        <p:txBody>
          <a:bodyPr>
            <a:normAutofit/>
          </a:bodyPr>
          <a:lstStyle/>
          <a:p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01.04.2015 </a:t>
            </a:r>
          </a:p>
        </p:txBody>
      </p:sp>
      <p:graphicFrame>
        <p:nvGraphicFramePr>
          <p:cNvPr id="5" name="Содержимое 4"/>
          <p:cNvGraphicFramePr>
            <a:graphicFrameLocks noGrp="1"/>
          </p:cNvGraphicFramePr>
          <p:nvPr>
            <p:ph idx="1"/>
          </p:nvPr>
        </p:nvGraphicFramePr>
        <p:xfrm>
          <a:off x="3571868" y="1357298"/>
          <a:ext cx="5400684" cy="476886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Диаграмма 5"/>
          <p:cNvGraphicFramePr>
            <a:graphicFrameLocks noGrp="1"/>
          </p:cNvGraphicFramePr>
          <p:nvPr/>
        </p:nvGraphicFramePr>
        <p:xfrm>
          <a:off x="0" y="1500174"/>
          <a:ext cx="7358082" cy="442915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7" name="Прямоугольник 6"/>
          <p:cNvSpPr/>
          <p:nvPr/>
        </p:nvSpPr>
        <p:spPr>
          <a:xfrm>
            <a:off x="2571736" y="6215082"/>
            <a:ext cx="4107406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1600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sz="1600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2844" y="274638"/>
            <a:ext cx="8858312" cy="1143000"/>
          </a:xfrm>
        </p:spPr>
        <p:txBody>
          <a:bodyPr>
            <a:normAutofit/>
          </a:bodyPr>
          <a:lstStyle/>
          <a:p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01.05.2015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0" y="1357298"/>
          <a:ext cx="7686668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Диаграмма 4"/>
          <p:cNvGraphicFramePr>
            <a:graphicFrameLocks noGrp="1"/>
          </p:cNvGraphicFramePr>
          <p:nvPr/>
        </p:nvGraphicFramePr>
        <p:xfrm>
          <a:off x="3857620" y="1285860"/>
          <a:ext cx="5000660" cy="48990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Прямоугольник 5"/>
          <p:cNvSpPr/>
          <p:nvPr/>
        </p:nvSpPr>
        <p:spPr>
          <a:xfrm>
            <a:off x="2500298" y="6286520"/>
            <a:ext cx="46039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4282" y="274638"/>
            <a:ext cx="8715436" cy="1011222"/>
          </a:xfrm>
        </p:spPr>
        <p:txBody>
          <a:bodyPr>
            <a:normAutofit/>
          </a:bodyPr>
          <a:lstStyle/>
          <a:p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01.06.2015</a:t>
            </a:r>
            <a:endParaRPr lang="ru-RU" sz="2000" b="1" i="1" dirty="0">
              <a:solidFill>
                <a:schemeClr val="accent6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0" y="1357298"/>
          <a:ext cx="7686668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Диаграмма 4"/>
          <p:cNvGraphicFramePr>
            <a:graphicFrameLocks noGrp="1"/>
          </p:cNvGraphicFramePr>
          <p:nvPr/>
        </p:nvGraphicFramePr>
        <p:xfrm>
          <a:off x="3714744" y="1285860"/>
          <a:ext cx="5286412" cy="48990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Прямоугольник 5"/>
          <p:cNvSpPr/>
          <p:nvPr/>
        </p:nvSpPr>
        <p:spPr>
          <a:xfrm>
            <a:off x="2500298" y="6286520"/>
            <a:ext cx="46039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4282" y="274638"/>
            <a:ext cx="8715436" cy="1011222"/>
          </a:xfrm>
        </p:spPr>
        <p:txBody>
          <a:bodyPr>
            <a:normAutofit/>
          </a:bodyPr>
          <a:lstStyle/>
          <a:p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01.07.2015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2369255138"/>
              </p:ext>
            </p:extLst>
          </p:nvPr>
        </p:nvGraphicFramePr>
        <p:xfrm>
          <a:off x="0" y="1357298"/>
          <a:ext cx="7686668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Диаграмм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191638764"/>
              </p:ext>
            </p:extLst>
          </p:nvPr>
        </p:nvGraphicFramePr>
        <p:xfrm>
          <a:off x="3714744" y="1285860"/>
          <a:ext cx="5214974" cy="48990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6" name="Прямоугольник 5"/>
          <p:cNvSpPr/>
          <p:nvPr/>
        </p:nvSpPr>
        <p:spPr>
          <a:xfrm>
            <a:off x="2500298" y="6286520"/>
            <a:ext cx="46039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14282" y="214291"/>
            <a:ext cx="8643998" cy="857255"/>
          </a:xfrm>
        </p:spPr>
        <p:txBody>
          <a:bodyPr>
            <a:normAutofit/>
          </a:bodyPr>
          <a:lstStyle/>
          <a:p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Исполнение муниципальных программ  </a:t>
            </a:r>
            <a:r>
              <a:rPr lang="ru-RU" sz="2000" b="1" i="1" dirty="0" err="1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Осинниковского</a:t>
            </a:r>
            <a:r>
              <a:rPr lang="ru-RU" sz="2000" b="1" i="1" dirty="0" smtClean="0">
                <a:solidFill>
                  <a:schemeClr val="accent6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городского округа на 01.08.2015</a:t>
            </a:r>
          </a:p>
        </p:txBody>
      </p:sp>
      <p:sp>
        <p:nvSpPr>
          <p:cNvPr id="13" name="Прямоугольник 12"/>
          <p:cNvSpPr/>
          <p:nvPr/>
        </p:nvSpPr>
        <p:spPr>
          <a:xfrm>
            <a:off x="2285984" y="6215082"/>
            <a:ext cx="460395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i="1" dirty="0" smtClean="0">
                <a:solidFill>
                  <a:schemeClr val="accent6">
                    <a:lumMod val="50000"/>
                  </a:schemeClr>
                </a:solidFill>
              </a:rPr>
              <a:t>Исполнение муниципальной программы, %</a:t>
            </a:r>
            <a:endParaRPr lang="ru-RU" b="1" i="1" dirty="0">
              <a:solidFill>
                <a:schemeClr val="accent6">
                  <a:lumMod val="50000"/>
                </a:schemeClr>
              </a:solidFill>
            </a:endParaRPr>
          </a:p>
        </p:txBody>
      </p:sp>
      <p:graphicFrame>
        <p:nvGraphicFramePr>
          <p:cNvPr id="6" name="Диаграмма 5"/>
          <p:cNvGraphicFramePr>
            <a:graphicFrameLocks noGrp="1"/>
          </p:cNvGraphicFramePr>
          <p:nvPr/>
        </p:nvGraphicFramePr>
        <p:xfrm>
          <a:off x="0" y="1428736"/>
          <a:ext cx="7872426" cy="41434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7" name="Диаграмма 6"/>
          <p:cNvGraphicFramePr>
            <a:graphicFrameLocks noGrp="1"/>
          </p:cNvGraphicFramePr>
          <p:nvPr/>
        </p:nvGraphicFramePr>
        <p:xfrm>
          <a:off x="3714744" y="1428736"/>
          <a:ext cx="5286412" cy="42862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250</Words>
  <Application>Microsoft Office PowerPoint</Application>
  <PresentationFormat>Экран (4:3)</PresentationFormat>
  <Paragraphs>119</Paragraphs>
  <Slides>14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Тема Office</vt:lpstr>
      <vt:lpstr>Исполнение бюджета Осинниковского городского округа в рамках муниципальных программ в 2015 году</vt:lpstr>
      <vt:lpstr>Муниципальные программы Осинниковского городского округа, утвержденные на 2015-2017 годы </vt:lpstr>
      <vt:lpstr>Исполнение муниципальных программ  Осинниковского городского округа на 01.02.2015</vt:lpstr>
      <vt:lpstr>Исполнение муниципальных программ - Осинниковского городского округа на 01.03.2015 </vt:lpstr>
      <vt:lpstr>Исполнение муниципальных программ  Осинниковского городского округа на 01.04.2015 </vt:lpstr>
      <vt:lpstr>Исполнение муниципальных программ  Осинниковского городского округа на 01.05.2015</vt:lpstr>
      <vt:lpstr>Исполнение муниципальных программ  Осинниковского городского округа на 01.06.2015</vt:lpstr>
      <vt:lpstr>Исполнение муниципальных программ  Осинниковского городского округа на 01.07.2015</vt:lpstr>
      <vt:lpstr>Исполнение муниципальных программ  Осинниковского городского округа на 01.08.2015</vt:lpstr>
      <vt:lpstr>Исполнение муниципальных программ  Осинниковского городского округа на 01.09.2015</vt:lpstr>
      <vt:lpstr>Исполнение муниципальных программ  Осинниковского городского округа на 01.10.2015</vt:lpstr>
      <vt:lpstr>Исполнение муниципальных программ  Осинниковского городского округа на 01.11.2015</vt:lpstr>
      <vt:lpstr>Исполнение муниципальных программ  Осинниковского городского округа на 01.12.2015</vt:lpstr>
      <vt:lpstr>Исполнение муниципальных программ  Осинниковского городского округа на 01.01.2016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Испол</dc:title>
  <dc:creator>2</dc:creator>
  <cp:lastModifiedBy>2</cp:lastModifiedBy>
  <cp:revision>44</cp:revision>
  <dcterms:created xsi:type="dcterms:W3CDTF">2015-04-13T07:50:54Z</dcterms:created>
  <dcterms:modified xsi:type="dcterms:W3CDTF">2016-02-02T09:36:42Z</dcterms:modified>
</cp:coreProperties>
</file>

<file path=docProps/thumbnail.jpeg>
</file>