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19"/>
  </p:notesMasterIdLst>
  <p:sldIdLst>
    <p:sldId id="256" r:id="rId2"/>
    <p:sldId id="258" r:id="rId3"/>
    <p:sldId id="262" r:id="rId4"/>
    <p:sldId id="259" r:id="rId5"/>
    <p:sldId id="260" r:id="rId6"/>
    <p:sldId id="272" r:id="rId7"/>
    <p:sldId id="265" r:id="rId8"/>
    <p:sldId id="268" r:id="rId9"/>
    <p:sldId id="270" r:id="rId10"/>
    <p:sldId id="275" r:id="rId11"/>
    <p:sldId id="278" r:id="rId12"/>
    <p:sldId id="280" r:id="rId13"/>
    <p:sldId id="276" r:id="rId14"/>
    <p:sldId id="281" r:id="rId15"/>
    <p:sldId id="282" r:id="rId16"/>
    <p:sldId id="277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0099"/>
    <a:srgbClr val="0000AC"/>
    <a:srgbClr val="E5F5FF"/>
    <a:srgbClr val="F8F8F8"/>
    <a:srgbClr val="CCECFF"/>
    <a:srgbClr val="0000C8"/>
    <a:srgbClr val="0000CC"/>
    <a:srgbClr val="0033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1" autoAdjust="0"/>
    <p:restoredTop sz="94660"/>
  </p:normalViewPr>
  <p:slideViewPr>
    <p:cSldViewPr>
      <p:cViewPr>
        <p:scale>
          <a:sx n="118" d="100"/>
          <a:sy n="118" d="100"/>
        </p:scale>
        <p:origin x="-1488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F94E63-FAF4-4037-9F53-60390ADA82F6}" type="doc">
      <dgm:prSet loTypeId="urn:microsoft.com/office/officeart/2008/layout/VerticalCurv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546448-E6ED-4D02-B834-DA9DAA308041}">
      <dgm:prSet phldrT="[Текст]" custT="1"/>
      <dgm:spPr/>
      <dgm:t>
        <a:bodyPr/>
        <a:lstStyle/>
        <a:p>
          <a:endParaRPr lang="ru-RU" sz="100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endParaRPr lang="ru-RU" sz="100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E717F8F-728C-4BF5-90DD-8E1E9CEFBF30}" type="parTrans" cxnId="{D8E8127C-8B33-44E5-AE9B-2FF4D5440D4C}">
      <dgm:prSet/>
      <dgm:spPr/>
      <dgm:t>
        <a:bodyPr/>
        <a:lstStyle/>
        <a:p>
          <a:endParaRPr lang="ru-RU"/>
        </a:p>
      </dgm:t>
    </dgm:pt>
    <dgm:pt modelId="{9BE083D9-300E-480E-A162-1C7E95207777}" type="sibTrans" cxnId="{D8E8127C-8B33-44E5-AE9B-2FF4D5440D4C}">
      <dgm:prSet/>
      <dgm:spPr/>
      <dgm:t>
        <a:bodyPr/>
        <a:lstStyle/>
        <a:p>
          <a:endParaRPr lang="ru-RU"/>
        </a:p>
      </dgm:t>
    </dgm:pt>
    <dgm:pt modelId="{A91535BD-268B-4AE2-974B-20D13B2BBFF5}" type="pres">
      <dgm:prSet presAssocID="{8CF94E63-FAF4-4037-9F53-60390ADA82F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A91D059-8777-4D64-B4A9-A5551CC63165}" type="pres">
      <dgm:prSet presAssocID="{8CF94E63-FAF4-4037-9F53-60390ADA82F6}" presName="Name1" presStyleCnt="0"/>
      <dgm:spPr/>
    </dgm:pt>
    <dgm:pt modelId="{34B782AD-020C-4FF3-9DE1-72AF77AE96AA}" type="pres">
      <dgm:prSet presAssocID="{8CF94E63-FAF4-4037-9F53-60390ADA82F6}" presName="cycle" presStyleCnt="0"/>
      <dgm:spPr/>
    </dgm:pt>
    <dgm:pt modelId="{E15740B4-A8B2-4F11-A81B-39EDDC5B3A86}" type="pres">
      <dgm:prSet presAssocID="{8CF94E63-FAF4-4037-9F53-60390ADA82F6}" presName="srcNode" presStyleLbl="node1" presStyleIdx="0" presStyleCnt="1"/>
      <dgm:spPr/>
    </dgm:pt>
    <dgm:pt modelId="{4A9A09B3-999B-467B-B043-16DB4F89F094}" type="pres">
      <dgm:prSet presAssocID="{8CF94E63-FAF4-4037-9F53-60390ADA82F6}" presName="conn" presStyleLbl="parChTrans1D2" presStyleIdx="0" presStyleCnt="1" custLinFactNeighborX="-2753" custLinFactNeighborY="1362"/>
      <dgm:spPr/>
      <dgm:t>
        <a:bodyPr/>
        <a:lstStyle/>
        <a:p>
          <a:endParaRPr lang="ru-RU"/>
        </a:p>
      </dgm:t>
    </dgm:pt>
    <dgm:pt modelId="{B87840AF-B27E-48A4-AC2C-BC926233F599}" type="pres">
      <dgm:prSet presAssocID="{8CF94E63-FAF4-4037-9F53-60390ADA82F6}" presName="extraNode" presStyleLbl="node1" presStyleIdx="0" presStyleCnt="1"/>
      <dgm:spPr/>
    </dgm:pt>
    <dgm:pt modelId="{C5E1278E-A982-4EEE-90AC-0507C0D3ABDF}" type="pres">
      <dgm:prSet presAssocID="{8CF94E63-FAF4-4037-9F53-60390ADA82F6}" presName="dstNode" presStyleLbl="node1" presStyleIdx="0" presStyleCnt="1"/>
      <dgm:spPr/>
    </dgm:pt>
    <dgm:pt modelId="{722864EE-FC21-480C-8129-D67324854211}" type="pres">
      <dgm:prSet presAssocID="{25546448-E6ED-4D02-B834-DA9DAA308041}" presName="text_1" presStyleLbl="node1" presStyleIdx="0" presStyleCnt="1" custScaleX="124516" custLinFactNeighborX="5488" custLinFactNeighborY="-33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DF0C48-1CB0-4411-86A6-706CF4020008}" type="pres">
      <dgm:prSet presAssocID="{25546448-E6ED-4D02-B834-DA9DAA308041}" presName="accent_1" presStyleCnt="0"/>
      <dgm:spPr/>
    </dgm:pt>
    <dgm:pt modelId="{1A25640B-8756-479F-B535-BDFC11734420}" type="pres">
      <dgm:prSet presAssocID="{25546448-E6ED-4D02-B834-DA9DAA308041}" presName="accentRepeatNode" presStyleLbl="solidFgAcc1" presStyleIdx="0" presStyleCnt="1" custScaleX="151639" custScaleY="146609" custLinFactNeighborX="-11757" custLinFactNeighborY="941"/>
      <dgm:spPr>
        <a:ln w="98425" cmpd="thickThin">
          <a:solidFill>
            <a:schemeClr val="bg2">
              <a:lumMod val="25000"/>
              <a:alpha val="84000"/>
            </a:schemeClr>
          </a:solidFill>
          <a:prstDash val="dash"/>
        </a:ln>
      </dgm:spPr>
    </dgm:pt>
  </dgm:ptLst>
  <dgm:cxnLst>
    <dgm:cxn modelId="{D8E8127C-8B33-44E5-AE9B-2FF4D5440D4C}" srcId="{8CF94E63-FAF4-4037-9F53-60390ADA82F6}" destId="{25546448-E6ED-4D02-B834-DA9DAA308041}" srcOrd="0" destOrd="0" parTransId="{1E717F8F-728C-4BF5-90DD-8E1E9CEFBF30}" sibTransId="{9BE083D9-300E-480E-A162-1C7E95207777}"/>
    <dgm:cxn modelId="{13CB0FA6-BC76-4FB3-AA08-45B39359EEFF}" type="presOf" srcId="{9BE083D9-300E-480E-A162-1C7E95207777}" destId="{4A9A09B3-999B-467B-B043-16DB4F89F094}" srcOrd="0" destOrd="0" presId="urn:microsoft.com/office/officeart/2008/layout/VerticalCurvedList"/>
    <dgm:cxn modelId="{FE0F7364-E04C-4744-AC4B-C4B03FE3E06D}" type="presOf" srcId="{8CF94E63-FAF4-4037-9F53-60390ADA82F6}" destId="{A91535BD-268B-4AE2-974B-20D13B2BBFF5}" srcOrd="0" destOrd="0" presId="urn:microsoft.com/office/officeart/2008/layout/VerticalCurvedList"/>
    <dgm:cxn modelId="{788BC041-B051-4E7D-B07A-6818F50C6806}" type="presOf" srcId="{25546448-E6ED-4D02-B834-DA9DAA308041}" destId="{722864EE-FC21-480C-8129-D67324854211}" srcOrd="0" destOrd="0" presId="urn:microsoft.com/office/officeart/2008/layout/VerticalCurvedList"/>
    <dgm:cxn modelId="{00BEF682-391E-4D85-AA29-17858576843E}" type="presParOf" srcId="{A91535BD-268B-4AE2-974B-20D13B2BBFF5}" destId="{7A91D059-8777-4D64-B4A9-A5551CC63165}" srcOrd="0" destOrd="0" presId="urn:microsoft.com/office/officeart/2008/layout/VerticalCurvedList"/>
    <dgm:cxn modelId="{42506CF9-97A9-484F-9AF0-1649E9FF674B}" type="presParOf" srcId="{7A91D059-8777-4D64-B4A9-A5551CC63165}" destId="{34B782AD-020C-4FF3-9DE1-72AF77AE96AA}" srcOrd="0" destOrd="0" presId="urn:microsoft.com/office/officeart/2008/layout/VerticalCurvedList"/>
    <dgm:cxn modelId="{4D35D429-586D-4251-B440-7A1662FF010B}" type="presParOf" srcId="{34B782AD-020C-4FF3-9DE1-72AF77AE96AA}" destId="{E15740B4-A8B2-4F11-A81B-39EDDC5B3A86}" srcOrd="0" destOrd="0" presId="urn:microsoft.com/office/officeart/2008/layout/VerticalCurvedList"/>
    <dgm:cxn modelId="{895B9DEE-BEF1-4B62-A647-051FEA290F5E}" type="presParOf" srcId="{34B782AD-020C-4FF3-9DE1-72AF77AE96AA}" destId="{4A9A09B3-999B-467B-B043-16DB4F89F094}" srcOrd="1" destOrd="0" presId="urn:microsoft.com/office/officeart/2008/layout/VerticalCurvedList"/>
    <dgm:cxn modelId="{47F270ED-3885-4B29-9DF7-BCB2049305F5}" type="presParOf" srcId="{34B782AD-020C-4FF3-9DE1-72AF77AE96AA}" destId="{B87840AF-B27E-48A4-AC2C-BC926233F599}" srcOrd="2" destOrd="0" presId="urn:microsoft.com/office/officeart/2008/layout/VerticalCurvedList"/>
    <dgm:cxn modelId="{6D04B456-E0DD-4044-882D-654DDDE2D5AF}" type="presParOf" srcId="{34B782AD-020C-4FF3-9DE1-72AF77AE96AA}" destId="{C5E1278E-A982-4EEE-90AC-0507C0D3ABDF}" srcOrd="3" destOrd="0" presId="urn:microsoft.com/office/officeart/2008/layout/VerticalCurvedList"/>
    <dgm:cxn modelId="{B3CED3A6-48DE-4272-89C5-37EC1EFC728D}" type="presParOf" srcId="{7A91D059-8777-4D64-B4A9-A5551CC63165}" destId="{722864EE-FC21-480C-8129-D67324854211}" srcOrd="1" destOrd="0" presId="urn:microsoft.com/office/officeart/2008/layout/VerticalCurvedList"/>
    <dgm:cxn modelId="{4C3C5FD3-5BA8-446B-AA83-4244AE38B063}" type="presParOf" srcId="{7A91D059-8777-4D64-B4A9-A5551CC63165}" destId="{74DF0C48-1CB0-4411-86A6-706CF4020008}" srcOrd="2" destOrd="0" presId="urn:microsoft.com/office/officeart/2008/layout/VerticalCurvedList"/>
    <dgm:cxn modelId="{D689A685-E2B8-4D22-8B6A-FE57F042C236}" type="presParOf" srcId="{74DF0C48-1CB0-4411-86A6-706CF4020008}" destId="{1A25640B-8756-479F-B535-BDFC1173442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CF94E63-FAF4-4037-9F53-60390ADA82F6}" type="doc">
      <dgm:prSet loTypeId="urn:microsoft.com/office/officeart/2008/layout/VerticalCurv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546448-E6ED-4D02-B834-DA9DAA308041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endParaRPr lang="ru-RU" sz="14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E717F8F-728C-4BF5-90DD-8E1E9CEFBF30}" type="parTrans" cxnId="{D8E8127C-8B33-44E5-AE9B-2FF4D5440D4C}">
      <dgm:prSet/>
      <dgm:spPr/>
      <dgm:t>
        <a:bodyPr/>
        <a:lstStyle/>
        <a:p>
          <a:endParaRPr lang="ru-RU"/>
        </a:p>
      </dgm:t>
    </dgm:pt>
    <dgm:pt modelId="{9BE083D9-300E-480E-A162-1C7E95207777}" type="sibTrans" cxnId="{D8E8127C-8B33-44E5-AE9B-2FF4D5440D4C}">
      <dgm:prSet/>
      <dgm:spPr/>
      <dgm:t>
        <a:bodyPr/>
        <a:lstStyle/>
        <a:p>
          <a:endParaRPr lang="ru-RU"/>
        </a:p>
      </dgm:t>
    </dgm:pt>
    <dgm:pt modelId="{A91535BD-268B-4AE2-974B-20D13B2BBFF5}" type="pres">
      <dgm:prSet presAssocID="{8CF94E63-FAF4-4037-9F53-60390ADA82F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7A91D059-8777-4D64-B4A9-A5551CC63165}" type="pres">
      <dgm:prSet presAssocID="{8CF94E63-FAF4-4037-9F53-60390ADA82F6}" presName="Name1" presStyleCnt="0"/>
      <dgm:spPr/>
    </dgm:pt>
    <dgm:pt modelId="{34B782AD-020C-4FF3-9DE1-72AF77AE96AA}" type="pres">
      <dgm:prSet presAssocID="{8CF94E63-FAF4-4037-9F53-60390ADA82F6}" presName="cycle" presStyleCnt="0"/>
      <dgm:spPr/>
    </dgm:pt>
    <dgm:pt modelId="{E15740B4-A8B2-4F11-A81B-39EDDC5B3A86}" type="pres">
      <dgm:prSet presAssocID="{8CF94E63-FAF4-4037-9F53-60390ADA82F6}" presName="srcNode" presStyleLbl="node1" presStyleIdx="0" presStyleCnt="1"/>
      <dgm:spPr/>
    </dgm:pt>
    <dgm:pt modelId="{4A9A09B3-999B-467B-B043-16DB4F89F094}" type="pres">
      <dgm:prSet presAssocID="{8CF94E63-FAF4-4037-9F53-60390ADA82F6}" presName="conn" presStyleLbl="parChTrans1D2" presStyleIdx="0" presStyleCnt="1"/>
      <dgm:spPr/>
      <dgm:t>
        <a:bodyPr/>
        <a:lstStyle/>
        <a:p>
          <a:endParaRPr lang="ru-RU"/>
        </a:p>
      </dgm:t>
    </dgm:pt>
    <dgm:pt modelId="{B87840AF-B27E-48A4-AC2C-BC926233F599}" type="pres">
      <dgm:prSet presAssocID="{8CF94E63-FAF4-4037-9F53-60390ADA82F6}" presName="extraNode" presStyleLbl="node1" presStyleIdx="0" presStyleCnt="1"/>
      <dgm:spPr/>
    </dgm:pt>
    <dgm:pt modelId="{C5E1278E-A982-4EEE-90AC-0507C0D3ABDF}" type="pres">
      <dgm:prSet presAssocID="{8CF94E63-FAF4-4037-9F53-60390ADA82F6}" presName="dstNode" presStyleLbl="node1" presStyleIdx="0" presStyleCnt="1"/>
      <dgm:spPr/>
    </dgm:pt>
    <dgm:pt modelId="{722864EE-FC21-480C-8129-D67324854211}" type="pres">
      <dgm:prSet presAssocID="{25546448-E6ED-4D02-B834-DA9DAA308041}" presName="text_1" presStyleLbl="node1" presStyleIdx="0" presStyleCnt="1" custScaleX="116143" custScaleY="184866" custLinFactNeighborX="1343" custLinFactNeighborY="-59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DF0C48-1CB0-4411-86A6-706CF4020008}" type="pres">
      <dgm:prSet presAssocID="{25546448-E6ED-4D02-B834-DA9DAA308041}" presName="accent_1" presStyleCnt="0"/>
      <dgm:spPr/>
    </dgm:pt>
    <dgm:pt modelId="{1A25640B-8756-479F-B535-BDFC11734420}" type="pres">
      <dgm:prSet presAssocID="{25546448-E6ED-4D02-B834-DA9DAA308041}" presName="accentRepeatNode" presStyleLbl="solidFgAcc1" presStyleIdx="0" presStyleCnt="1" custScaleX="87555" custScaleY="78774" custLinFactNeighborX="-11757" custLinFactNeighborY="941"/>
      <dgm:spPr>
        <a:blipFill rotWithShape="0">
          <a:blip xmlns:r="http://schemas.openxmlformats.org/officeDocument/2006/relationships" r:embed="rId1"/>
          <a:stretch>
            <a:fillRect/>
          </a:stretch>
        </a:blipFill>
        <a:ln w="98425" cmpd="thickThin">
          <a:solidFill>
            <a:schemeClr val="bg2">
              <a:lumMod val="25000"/>
              <a:alpha val="84000"/>
            </a:schemeClr>
          </a:solidFill>
          <a:prstDash val="dash"/>
        </a:ln>
      </dgm:spPr>
      <dgm:t>
        <a:bodyPr/>
        <a:lstStyle/>
        <a:p>
          <a:endParaRPr lang="ru-RU"/>
        </a:p>
      </dgm:t>
    </dgm:pt>
  </dgm:ptLst>
  <dgm:cxnLst>
    <dgm:cxn modelId="{9B1C2423-48EE-4CE9-9067-28510BEFB907}" type="presOf" srcId="{8CF94E63-FAF4-4037-9F53-60390ADA82F6}" destId="{A91535BD-268B-4AE2-974B-20D13B2BBFF5}" srcOrd="0" destOrd="0" presId="urn:microsoft.com/office/officeart/2008/layout/VerticalCurvedList"/>
    <dgm:cxn modelId="{D8E8127C-8B33-44E5-AE9B-2FF4D5440D4C}" srcId="{8CF94E63-FAF4-4037-9F53-60390ADA82F6}" destId="{25546448-E6ED-4D02-B834-DA9DAA308041}" srcOrd="0" destOrd="0" parTransId="{1E717F8F-728C-4BF5-90DD-8E1E9CEFBF30}" sibTransId="{9BE083D9-300E-480E-A162-1C7E95207777}"/>
    <dgm:cxn modelId="{C1AC3576-E46C-4284-B785-385D9A933B46}" type="presOf" srcId="{9BE083D9-300E-480E-A162-1C7E95207777}" destId="{4A9A09B3-999B-467B-B043-16DB4F89F094}" srcOrd="0" destOrd="0" presId="urn:microsoft.com/office/officeart/2008/layout/VerticalCurvedList"/>
    <dgm:cxn modelId="{3A3869B2-D0E0-45AF-BBA0-9C167D299B3C}" type="presOf" srcId="{25546448-E6ED-4D02-B834-DA9DAA308041}" destId="{722864EE-FC21-480C-8129-D67324854211}" srcOrd="0" destOrd="0" presId="urn:microsoft.com/office/officeart/2008/layout/VerticalCurvedList"/>
    <dgm:cxn modelId="{07CB938B-F9F8-41B0-B3E5-EC124E6F76C6}" type="presParOf" srcId="{A91535BD-268B-4AE2-974B-20D13B2BBFF5}" destId="{7A91D059-8777-4D64-B4A9-A5551CC63165}" srcOrd="0" destOrd="0" presId="urn:microsoft.com/office/officeart/2008/layout/VerticalCurvedList"/>
    <dgm:cxn modelId="{5AC92561-4EC6-45D8-BDE2-B529DEDA391B}" type="presParOf" srcId="{7A91D059-8777-4D64-B4A9-A5551CC63165}" destId="{34B782AD-020C-4FF3-9DE1-72AF77AE96AA}" srcOrd="0" destOrd="0" presId="urn:microsoft.com/office/officeart/2008/layout/VerticalCurvedList"/>
    <dgm:cxn modelId="{07013531-FE86-492F-BA80-F30BDE86176F}" type="presParOf" srcId="{34B782AD-020C-4FF3-9DE1-72AF77AE96AA}" destId="{E15740B4-A8B2-4F11-A81B-39EDDC5B3A86}" srcOrd="0" destOrd="0" presId="urn:microsoft.com/office/officeart/2008/layout/VerticalCurvedList"/>
    <dgm:cxn modelId="{AE6803EB-962F-40FB-8F07-7EBDB8D7E51D}" type="presParOf" srcId="{34B782AD-020C-4FF3-9DE1-72AF77AE96AA}" destId="{4A9A09B3-999B-467B-B043-16DB4F89F094}" srcOrd="1" destOrd="0" presId="urn:microsoft.com/office/officeart/2008/layout/VerticalCurvedList"/>
    <dgm:cxn modelId="{CF7086B4-9D39-41BF-A07C-9B198668CC7D}" type="presParOf" srcId="{34B782AD-020C-4FF3-9DE1-72AF77AE96AA}" destId="{B87840AF-B27E-48A4-AC2C-BC926233F599}" srcOrd="2" destOrd="0" presId="urn:microsoft.com/office/officeart/2008/layout/VerticalCurvedList"/>
    <dgm:cxn modelId="{300DD50D-EDEF-46F3-99F0-F1672851EDF2}" type="presParOf" srcId="{34B782AD-020C-4FF3-9DE1-72AF77AE96AA}" destId="{C5E1278E-A982-4EEE-90AC-0507C0D3ABDF}" srcOrd="3" destOrd="0" presId="urn:microsoft.com/office/officeart/2008/layout/VerticalCurvedList"/>
    <dgm:cxn modelId="{C3D88576-A608-40DF-BE60-1B3CC8E8D0E7}" type="presParOf" srcId="{7A91D059-8777-4D64-B4A9-A5551CC63165}" destId="{722864EE-FC21-480C-8129-D67324854211}" srcOrd="1" destOrd="0" presId="urn:microsoft.com/office/officeart/2008/layout/VerticalCurvedList"/>
    <dgm:cxn modelId="{3CA14048-FA9C-4FF5-9839-F2040B77F1D4}" type="presParOf" srcId="{7A91D059-8777-4D64-B4A9-A5551CC63165}" destId="{74DF0C48-1CB0-4411-86A6-706CF4020008}" srcOrd="2" destOrd="0" presId="urn:microsoft.com/office/officeart/2008/layout/VerticalCurvedList"/>
    <dgm:cxn modelId="{0D768D6B-747C-46F4-9CF5-DFBC46EB642B}" type="presParOf" srcId="{74DF0C48-1CB0-4411-86A6-706CF4020008}" destId="{1A25640B-8756-479F-B535-BDFC1173442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9A09B3-999B-467B-B043-16DB4F89F094}">
      <dsp:nvSpPr>
        <dsp:cNvPr id="0" name=""/>
        <dsp:cNvSpPr/>
      </dsp:nvSpPr>
      <dsp:spPr>
        <a:xfrm>
          <a:off x="-4223432" y="-629868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2864EE-FC21-480C-8129-D67324854211}">
      <dsp:nvSpPr>
        <dsp:cNvPr id="0" name=""/>
        <dsp:cNvSpPr/>
      </dsp:nvSpPr>
      <dsp:spPr>
        <a:xfrm>
          <a:off x="609933" y="1007275"/>
          <a:ext cx="6096020" cy="192036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0" tIns="2540" rIns="2540" bIns="2540" numCol="1" spcCol="1270" anchor="ctr" anchorCtr="0">
          <a:noAutofit/>
        </a:bodyPr>
        <a:lstStyle/>
        <a:p>
          <a:pPr lvl="0" algn="l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lvl="0" algn="l" defTabSz="44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" kern="1200" dirty="0" smtClean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9933" y="1007275"/>
        <a:ext cx="6096020" cy="1920362"/>
      </dsp:txXfrm>
    </dsp:sp>
    <dsp:sp modelId="{1A25640B-8756-479F-B535-BDFC11734420}">
      <dsp:nvSpPr>
        <dsp:cNvPr id="0" name=""/>
        <dsp:cNvSpPr/>
      </dsp:nvSpPr>
      <dsp:spPr>
        <a:xfrm>
          <a:off x="-609954" y="294947"/>
          <a:ext cx="3640023" cy="351928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8425" cap="flat" cmpd="thickThin" algn="ctr">
          <a:solidFill>
            <a:schemeClr val="bg2">
              <a:lumMod val="25000"/>
              <a:alpha val="84000"/>
            </a:schemeClr>
          </a:solidFill>
          <a:prstDash val="dash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9A09B3-999B-467B-B043-16DB4F89F094}">
      <dsp:nvSpPr>
        <dsp:cNvPr id="0" name=""/>
        <dsp:cNvSpPr/>
      </dsp:nvSpPr>
      <dsp:spPr>
        <a:xfrm>
          <a:off x="-4238828" y="-649439"/>
          <a:ext cx="5043295" cy="5043295"/>
        </a:xfrm>
        <a:prstGeom prst="blockArc">
          <a:avLst>
            <a:gd name="adj1" fmla="val 18900000"/>
            <a:gd name="adj2" fmla="val 2700000"/>
            <a:gd name="adj3" fmla="val 42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2864EE-FC21-480C-8129-D67324854211}">
      <dsp:nvSpPr>
        <dsp:cNvPr id="0" name=""/>
        <dsp:cNvSpPr/>
      </dsp:nvSpPr>
      <dsp:spPr>
        <a:xfrm>
          <a:off x="211200" y="101802"/>
          <a:ext cx="8092136" cy="332683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6065" tIns="35560" rIns="35560" bIns="3556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400" kern="1200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1200" y="101802"/>
        <a:ext cx="8092136" cy="3326839"/>
      </dsp:txXfrm>
    </dsp:sp>
    <dsp:sp modelId="{1A25640B-8756-479F-B535-BDFC11734420}">
      <dsp:nvSpPr>
        <dsp:cNvPr id="0" name=""/>
        <dsp:cNvSpPr/>
      </dsp:nvSpPr>
      <dsp:spPr>
        <a:xfrm>
          <a:off x="-211199" y="1007367"/>
          <a:ext cx="1969544" cy="177201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8425" cap="flat" cmpd="thickThin" algn="ctr">
          <a:solidFill>
            <a:schemeClr val="bg2">
              <a:lumMod val="25000"/>
              <a:alpha val="84000"/>
            </a:schemeClr>
          </a:solidFill>
          <a:prstDash val="dash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791B9D-8884-44B4-AD99-415BAC2CB1F8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BEA413-D9EA-4E70-8D08-766B510975B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399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BEA413-D9EA-4E70-8D08-766B510975B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6501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362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563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982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621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276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105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368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0269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667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85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612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A36C71-B8C4-4B10-BFAE-06B11E6C5ADD}" type="datetimeFigureOut">
              <a:rPr lang="ru-RU" smtClean="0"/>
              <a:pPr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5FC4C-ABA3-4879-91BD-B882ED6C3F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6341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3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2.jpeg"/><Relationship Id="rId7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3.gif"/><Relationship Id="rId10" Type="http://schemas.openxmlformats.org/officeDocument/2006/relationships/image" Target="../media/image48.jpeg"/><Relationship Id="rId4" Type="http://schemas.openxmlformats.org/officeDocument/2006/relationships/image" Target="../media/image43.jpeg"/><Relationship Id="rId9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26.jpeg"/><Relationship Id="rId7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3.gif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png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1.jpe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11" Type="http://schemas.openxmlformats.org/officeDocument/2006/relationships/image" Target="../media/image11.jpeg"/><Relationship Id="rId5" Type="http://schemas.openxmlformats.org/officeDocument/2006/relationships/image" Target="../media/image6.png"/><Relationship Id="rId15" Type="http://schemas.openxmlformats.org/officeDocument/2006/relationships/image" Target="../media/image15.png"/><Relationship Id="rId10" Type="http://schemas.openxmlformats.org/officeDocument/2006/relationships/image" Target="../media/image10.jpeg"/><Relationship Id="rId4" Type="http://schemas.microsoft.com/office/2007/relationships/hdphoto" Target="../media/hdphoto2.wdp"/><Relationship Id="rId9" Type="http://schemas.openxmlformats.org/officeDocument/2006/relationships/image" Target="../media/image9.jpeg"/><Relationship Id="rId1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microsoft.com/office/2007/relationships/hdphoto" Target="../media/hdphoto3.wdp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3.gif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3" Type="http://schemas.openxmlformats.org/officeDocument/2006/relationships/image" Target="../media/image3.gif"/><Relationship Id="rId7" Type="http://schemas.openxmlformats.org/officeDocument/2006/relationships/image" Target="../media/image27.jpeg"/><Relationship Id="rId12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11" Type="http://schemas.openxmlformats.org/officeDocument/2006/relationships/diagramColors" Target="../diagrams/colors1.xml"/><Relationship Id="rId5" Type="http://schemas.openxmlformats.org/officeDocument/2006/relationships/image" Target="../media/image25.jpeg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24.jpeg"/><Relationship Id="rId9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32.jpeg"/><Relationship Id="rId7" Type="http://schemas.openxmlformats.org/officeDocument/2006/relationships/diagramLayout" Target="../diagrams/layout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image" Target="../media/image3.gif"/><Relationship Id="rId10" Type="http://schemas.microsoft.com/office/2007/relationships/diagramDrawing" Target="../diagrams/drawing2.xml"/><Relationship Id="rId4" Type="http://schemas.openxmlformats.org/officeDocument/2006/relationships/image" Target="../media/image33.jpeg"/><Relationship Id="rId9" Type="http://schemas.openxmlformats.org/officeDocument/2006/relationships/diagramColors" Target="../diagrams/colors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.gif"/><Relationship Id="rId4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Группа 13"/>
          <p:cNvGrpSpPr/>
          <p:nvPr/>
        </p:nvGrpSpPr>
        <p:grpSpPr>
          <a:xfrm rot="10800000"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5" name="Прямоугольник 14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pic>
        <p:nvPicPr>
          <p:cNvPr id="1029" name="Picture 5" descr="C:\Users\User\Desktop\осиннки2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8" y="1"/>
            <a:ext cx="3063875" cy="6880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G:\ииииии\osiniki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703" y="682229"/>
            <a:ext cx="723747" cy="971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G:\ииииии\141px-Coat_of_arms_of_Kemerovo_Oblast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483" y="555898"/>
            <a:ext cx="1150688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15961" y="5672112"/>
            <a:ext cx="48374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«Территория бизнеса – территория жизни»</a:t>
            </a:r>
            <a:endParaRPr lang="ru-RU" sz="14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86689" y="1562670"/>
            <a:ext cx="1811559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Кемеровская</a:t>
            </a:r>
            <a:r>
              <a:rPr lang="ru-RU" sz="2800" b="1" spc="150" dirty="0" smtClean="0">
                <a:ln w="11430"/>
                <a:solidFill>
                  <a:schemeClr val="tx1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область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795185" y="1704145"/>
            <a:ext cx="2082385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Осинниковский</a:t>
            </a:r>
            <a:r>
              <a:rPr lang="ru-RU" sz="1400" b="1" spc="150" dirty="0">
                <a:ln w="11430"/>
                <a:solidFill>
                  <a:schemeClr val="tx1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ru-RU" sz="14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городской округ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09768" y="4221088"/>
            <a:ext cx="5165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«Навстречу малому бизнесу»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8828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675" y="1489"/>
            <a:ext cx="9144000" cy="6858000"/>
          </a:xfrm>
          <a:prstGeom prst="rect">
            <a:avLst/>
          </a:prstGeom>
          <a:solidFill>
            <a:srgbClr val="000099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rgbClr val="7F7F7F">
                    <a:lumMod val="50000"/>
                  </a:srgbClr>
                </a:solidFill>
              </a:rPr>
              <a:t>Осинниковский городской округ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398348" y="418705"/>
            <a:ext cx="5400600" cy="605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F7F7F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ПЛАНЫ И </a:t>
            </a:r>
            <a:r>
              <a:rPr lang="ru-RU" b="1" dirty="0" smtClean="0">
                <a:solidFill>
                  <a:srgbClr val="7F7F7F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ПЕРСПЕКТИВЫ РАЗВИТИЯ МСП</a:t>
            </a:r>
            <a:endParaRPr lang="ru-RU" dirty="0"/>
          </a:p>
        </p:txBody>
      </p:sp>
      <p:sp>
        <p:nvSpPr>
          <p:cNvPr id="21" name="Полилиния 20"/>
          <p:cNvSpPr/>
          <p:nvPr/>
        </p:nvSpPr>
        <p:spPr>
          <a:xfrm>
            <a:off x="6194223" y="1556792"/>
            <a:ext cx="2665110" cy="1152128"/>
          </a:xfrm>
          <a:custGeom>
            <a:avLst/>
            <a:gdLst>
              <a:gd name="connsiteX0" fmla="*/ 0 w 2665110"/>
              <a:gd name="connsiteY0" fmla="*/ 270939 h 1625600"/>
              <a:gd name="connsiteX1" fmla="*/ 270939 w 2665110"/>
              <a:gd name="connsiteY1" fmla="*/ 0 h 1625600"/>
              <a:gd name="connsiteX2" fmla="*/ 2394171 w 2665110"/>
              <a:gd name="connsiteY2" fmla="*/ 0 h 1625600"/>
              <a:gd name="connsiteX3" fmla="*/ 2665110 w 2665110"/>
              <a:gd name="connsiteY3" fmla="*/ 270939 h 1625600"/>
              <a:gd name="connsiteX4" fmla="*/ 2665110 w 2665110"/>
              <a:gd name="connsiteY4" fmla="*/ 1354661 h 1625600"/>
              <a:gd name="connsiteX5" fmla="*/ 2394171 w 2665110"/>
              <a:gd name="connsiteY5" fmla="*/ 1625600 h 1625600"/>
              <a:gd name="connsiteX6" fmla="*/ 270939 w 2665110"/>
              <a:gd name="connsiteY6" fmla="*/ 1625600 h 1625600"/>
              <a:gd name="connsiteX7" fmla="*/ 0 w 2665110"/>
              <a:gd name="connsiteY7" fmla="*/ 1354661 h 1625600"/>
              <a:gd name="connsiteX8" fmla="*/ 0 w 266511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511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2394171" y="0"/>
                </a:lnTo>
                <a:cubicBezTo>
                  <a:pt x="2543806" y="0"/>
                  <a:pt x="2665110" y="121304"/>
                  <a:pt x="2665110" y="270939"/>
                </a:cubicBezTo>
                <a:lnTo>
                  <a:pt x="2665110" y="1354661"/>
                </a:lnTo>
                <a:cubicBezTo>
                  <a:pt x="2665110" y="1504296"/>
                  <a:pt x="2543806" y="1625600"/>
                  <a:pt x="239417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rgbClr val="000099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230774"/>
              <a:satOff val="-16855"/>
              <a:lumOff val="30649"/>
              <a:alphaOff val="0"/>
            </a:schemeClr>
          </a:fillRef>
          <a:effectRef idx="2">
            <a:schemeClr val="accent1">
              <a:shade val="50000"/>
              <a:hueOff val="230774"/>
              <a:satOff val="-16855"/>
              <a:lumOff val="3064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645" tIns="113645" rIns="113645" bIns="113645" numCol="1" spcCol="1270" anchor="ctr" anchorCtr="0">
            <a:noAutofit/>
          </a:bodyPr>
          <a:lstStyle/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 и поддержка социально ориентированного предпринимательства</a:t>
            </a:r>
          </a:p>
        </p:txBody>
      </p:sp>
      <p:sp>
        <p:nvSpPr>
          <p:cNvPr id="22" name="Полилиния 21"/>
          <p:cNvSpPr/>
          <p:nvPr/>
        </p:nvSpPr>
        <p:spPr>
          <a:xfrm>
            <a:off x="334905" y="1594951"/>
            <a:ext cx="2665110" cy="1296144"/>
          </a:xfrm>
          <a:custGeom>
            <a:avLst/>
            <a:gdLst>
              <a:gd name="connsiteX0" fmla="*/ 0 w 2665110"/>
              <a:gd name="connsiteY0" fmla="*/ 270939 h 1625600"/>
              <a:gd name="connsiteX1" fmla="*/ 270939 w 2665110"/>
              <a:gd name="connsiteY1" fmla="*/ 0 h 1625600"/>
              <a:gd name="connsiteX2" fmla="*/ 2394171 w 2665110"/>
              <a:gd name="connsiteY2" fmla="*/ 0 h 1625600"/>
              <a:gd name="connsiteX3" fmla="*/ 2665110 w 2665110"/>
              <a:gd name="connsiteY3" fmla="*/ 270939 h 1625600"/>
              <a:gd name="connsiteX4" fmla="*/ 2665110 w 2665110"/>
              <a:gd name="connsiteY4" fmla="*/ 1354661 h 1625600"/>
              <a:gd name="connsiteX5" fmla="*/ 2394171 w 2665110"/>
              <a:gd name="connsiteY5" fmla="*/ 1625600 h 1625600"/>
              <a:gd name="connsiteX6" fmla="*/ 270939 w 2665110"/>
              <a:gd name="connsiteY6" fmla="*/ 1625600 h 1625600"/>
              <a:gd name="connsiteX7" fmla="*/ 0 w 2665110"/>
              <a:gd name="connsiteY7" fmla="*/ 1354661 h 1625600"/>
              <a:gd name="connsiteX8" fmla="*/ 0 w 266511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511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2394171" y="0"/>
                </a:lnTo>
                <a:cubicBezTo>
                  <a:pt x="2543806" y="0"/>
                  <a:pt x="2665110" y="121304"/>
                  <a:pt x="2665110" y="270939"/>
                </a:cubicBezTo>
                <a:lnTo>
                  <a:pt x="2665110" y="1354661"/>
                </a:lnTo>
                <a:cubicBezTo>
                  <a:pt x="2665110" y="1504296"/>
                  <a:pt x="2543806" y="1625600"/>
                  <a:pt x="239417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rgbClr val="000099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230774"/>
              <a:satOff val="-16855"/>
              <a:lumOff val="30649"/>
              <a:alphaOff val="0"/>
            </a:schemeClr>
          </a:fillRef>
          <a:effectRef idx="2">
            <a:schemeClr val="accent1">
              <a:shade val="50000"/>
              <a:hueOff val="230774"/>
              <a:satOff val="-16855"/>
              <a:lumOff val="3064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645" tIns="113645" rIns="113645" bIns="113645" numCol="1" spcCol="1270" anchor="ctr" anchorCtr="0">
            <a:noAutofit/>
          </a:bodyPr>
          <a:lstStyle/>
          <a:p>
            <a:pPr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и сопровождение проектов, получивших </a:t>
            </a:r>
            <a:r>
              <a:rPr lang="ru-RU" sz="17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грантовую</a:t>
            </a:r>
            <a:r>
              <a:rPr lang="ru-RU" sz="17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поддержку</a:t>
            </a:r>
          </a:p>
        </p:txBody>
      </p:sp>
      <p:sp>
        <p:nvSpPr>
          <p:cNvPr id="23" name="Полилиния 22"/>
          <p:cNvSpPr/>
          <p:nvPr/>
        </p:nvSpPr>
        <p:spPr>
          <a:xfrm>
            <a:off x="3236378" y="1556792"/>
            <a:ext cx="2665110" cy="2304256"/>
          </a:xfrm>
          <a:custGeom>
            <a:avLst/>
            <a:gdLst>
              <a:gd name="connsiteX0" fmla="*/ 0 w 2665110"/>
              <a:gd name="connsiteY0" fmla="*/ 270939 h 1625600"/>
              <a:gd name="connsiteX1" fmla="*/ 270939 w 2665110"/>
              <a:gd name="connsiteY1" fmla="*/ 0 h 1625600"/>
              <a:gd name="connsiteX2" fmla="*/ 2394171 w 2665110"/>
              <a:gd name="connsiteY2" fmla="*/ 0 h 1625600"/>
              <a:gd name="connsiteX3" fmla="*/ 2665110 w 2665110"/>
              <a:gd name="connsiteY3" fmla="*/ 270939 h 1625600"/>
              <a:gd name="connsiteX4" fmla="*/ 2665110 w 2665110"/>
              <a:gd name="connsiteY4" fmla="*/ 1354661 h 1625600"/>
              <a:gd name="connsiteX5" fmla="*/ 2394171 w 2665110"/>
              <a:gd name="connsiteY5" fmla="*/ 1625600 h 1625600"/>
              <a:gd name="connsiteX6" fmla="*/ 270939 w 2665110"/>
              <a:gd name="connsiteY6" fmla="*/ 1625600 h 1625600"/>
              <a:gd name="connsiteX7" fmla="*/ 0 w 2665110"/>
              <a:gd name="connsiteY7" fmla="*/ 1354661 h 1625600"/>
              <a:gd name="connsiteX8" fmla="*/ 0 w 2665110"/>
              <a:gd name="connsiteY8" fmla="*/ 270939 h 162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5110" h="1625600">
                <a:moveTo>
                  <a:pt x="0" y="270939"/>
                </a:moveTo>
                <a:cubicBezTo>
                  <a:pt x="0" y="121304"/>
                  <a:pt x="121304" y="0"/>
                  <a:pt x="270939" y="0"/>
                </a:cubicBezTo>
                <a:lnTo>
                  <a:pt x="2394171" y="0"/>
                </a:lnTo>
                <a:cubicBezTo>
                  <a:pt x="2543806" y="0"/>
                  <a:pt x="2665110" y="121304"/>
                  <a:pt x="2665110" y="270939"/>
                </a:cubicBezTo>
                <a:lnTo>
                  <a:pt x="2665110" y="1354661"/>
                </a:lnTo>
                <a:cubicBezTo>
                  <a:pt x="2665110" y="1504296"/>
                  <a:pt x="2543806" y="1625600"/>
                  <a:pt x="2394171" y="1625600"/>
                </a:cubicBezTo>
                <a:lnTo>
                  <a:pt x="270939" y="1625600"/>
                </a:lnTo>
                <a:cubicBezTo>
                  <a:pt x="121304" y="1625600"/>
                  <a:pt x="0" y="1504296"/>
                  <a:pt x="0" y="1354661"/>
                </a:cubicBezTo>
                <a:lnTo>
                  <a:pt x="0" y="270939"/>
                </a:lnTo>
                <a:close/>
              </a:path>
            </a:pathLst>
          </a:custGeom>
          <a:solidFill>
            <a:srgbClr val="E5F5FF"/>
          </a:solidFill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230774"/>
              <a:satOff val="-16855"/>
              <a:lumOff val="30649"/>
              <a:alphaOff val="0"/>
            </a:schemeClr>
          </a:fillRef>
          <a:effectRef idx="2">
            <a:schemeClr val="accent1">
              <a:shade val="50000"/>
              <a:hueOff val="230774"/>
              <a:satOff val="-16855"/>
              <a:lumOff val="30649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3645" tIns="113645" rIns="113645" bIns="113645" numCol="1" spcCol="1270" anchor="ctr" anchorCtr="0">
            <a:noAutofit/>
          </a:bodyPr>
          <a:lstStyle/>
          <a:p>
            <a:pPr lvl="0" algn="ctr" defTabSz="400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расширение действующего производства на территории городского округа (запуск предприятием ООО «Новые технологии» второй линии тетра пак, а также запуск линии по производству майонеза, кетчупа, джемов, сырков, сгущенного молока)</a:t>
            </a:r>
          </a:p>
        </p:txBody>
      </p:sp>
      <p:grpSp>
        <p:nvGrpSpPr>
          <p:cNvPr id="4096" name="Группа 4095"/>
          <p:cNvGrpSpPr/>
          <p:nvPr/>
        </p:nvGrpSpPr>
        <p:grpSpPr>
          <a:xfrm>
            <a:off x="709928" y="3656804"/>
            <a:ext cx="8039791" cy="2480140"/>
            <a:chOff x="215623" y="3045349"/>
            <a:chExt cx="8039791" cy="2480140"/>
          </a:xfrm>
        </p:grpSpPr>
        <p:sp>
          <p:nvSpPr>
            <p:cNvPr id="4101" name="Полилиния 4100"/>
            <p:cNvSpPr/>
            <p:nvPr/>
          </p:nvSpPr>
          <p:spPr>
            <a:xfrm>
              <a:off x="215623" y="3045349"/>
              <a:ext cx="1964531" cy="1970807"/>
            </a:xfrm>
            <a:custGeom>
              <a:avLst/>
              <a:gdLst>
                <a:gd name="connsiteX0" fmla="*/ 0 w 1964531"/>
                <a:gd name="connsiteY0" fmla="*/ 270939 h 1625600"/>
                <a:gd name="connsiteX1" fmla="*/ 270939 w 1964531"/>
                <a:gd name="connsiteY1" fmla="*/ 0 h 1625600"/>
                <a:gd name="connsiteX2" fmla="*/ 1693592 w 1964531"/>
                <a:gd name="connsiteY2" fmla="*/ 0 h 1625600"/>
                <a:gd name="connsiteX3" fmla="*/ 1964531 w 1964531"/>
                <a:gd name="connsiteY3" fmla="*/ 270939 h 1625600"/>
                <a:gd name="connsiteX4" fmla="*/ 1964531 w 1964531"/>
                <a:gd name="connsiteY4" fmla="*/ 1354661 h 1625600"/>
                <a:gd name="connsiteX5" fmla="*/ 1693592 w 1964531"/>
                <a:gd name="connsiteY5" fmla="*/ 1625600 h 1625600"/>
                <a:gd name="connsiteX6" fmla="*/ 270939 w 1964531"/>
                <a:gd name="connsiteY6" fmla="*/ 1625600 h 1625600"/>
                <a:gd name="connsiteX7" fmla="*/ 0 w 1964531"/>
                <a:gd name="connsiteY7" fmla="*/ 1354661 h 1625600"/>
                <a:gd name="connsiteX8" fmla="*/ 0 w 1964531"/>
                <a:gd name="connsiteY8" fmla="*/ 270939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4531" h="1625600">
                  <a:moveTo>
                    <a:pt x="0" y="270939"/>
                  </a:moveTo>
                  <a:cubicBezTo>
                    <a:pt x="0" y="121304"/>
                    <a:pt x="121304" y="0"/>
                    <a:pt x="270939" y="0"/>
                  </a:cubicBezTo>
                  <a:lnTo>
                    <a:pt x="1693592" y="0"/>
                  </a:lnTo>
                  <a:cubicBezTo>
                    <a:pt x="1843227" y="0"/>
                    <a:pt x="1964531" y="121304"/>
                    <a:pt x="1964531" y="270939"/>
                  </a:cubicBezTo>
                  <a:lnTo>
                    <a:pt x="1964531" y="1354661"/>
                  </a:lnTo>
                  <a:cubicBezTo>
                    <a:pt x="1964531" y="1504296"/>
                    <a:pt x="1843227" y="1625600"/>
                    <a:pt x="1693592" y="1625600"/>
                  </a:cubicBezTo>
                  <a:lnTo>
                    <a:pt x="270939" y="1625600"/>
                  </a:lnTo>
                  <a:cubicBezTo>
                    <a:pt x="121304" y="1625600"/>
                    <a:pt x="0" y="1504296"/>
                    <a:pt x="0" y="1354661"/>
                  </a:cubicBezTo>
                  <a:lnTo>
                    <a:pt x="0" y="270939"/>
                  </a:lnTo>
                  <a:close/>
                </a:path>
              </a:pathLst>
            </a:custGeom>
            <a:solidFill>
              <a:srgbClr val="E5F5FF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50000"/>
                <a:hueOff val="230774"/>
                <a:satOff val="-16855"/>
                <a:lumOff val="30649"/>
                <a:alphaOff val="0"/>
              </a:schemeClr>
            </a:fillRef>
            <a:effectRef idx="2">
              <a:schemeClr val="accent1">
                <a:shade val="50000"/>
                <a:hueOff val="230774"/>
                <a:satOff val="-16855"/>
                <a:lumOff val="3064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645" tIns="113645" rIns="113645" bIns="113645" numCol="1" spcCol="1270" anchor="ctr" anchorCtr="0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открытие новых объектов в сфере бытового обслуживания, общественного питания</a:t>
              </a:r>
            </a:p>
          </p:txBody>
        </p:sp>
        <p:sp>
          <p:nvSpPr>
            <p:cNvPr id="4102" name="Полилиния 4101"/>
            <p:cNvSpPr/>
            <p:nvPr/>
          </p:nvSpPr>
          <p:spPr>
            <a:xfrm>
              <a:off x="6008209" y="3045349"/>
              <a:ext cx="2247205" cy="1970808"/>
            </a:xfrm>
            <a:custGeom>
              <a:avLst/>
              <a:gdLst>
                <a:gd name="connsiteX0" fmla="*/ 0 w 1964531"/>
                <a:gd name="connsiteY0" fmla="*/ 270939 h 1625600"/>
                <a:gd name="connsiteX1" fmla="*/ 270939 w 1964531"/>
                <a:gd name="connsiteY1" fmla="*/ 0 h 1625600"/>
                <a:gd name="connsiteX2" fmla="*/ 1693592 w 1964531"/>
                <a:gd name="connsiteY2" fmla="*/ 0 h 1625600"/>
                <a:gd name="connsiteX3" fmla="*/ 1964531 w 1964531"/>
                <a:gd name="connsiteY3" fmla="*/ 270939 h 1625600"/>
                <a:gd name="connsiteX4" fmla="*/ 1964531 w 1964531"/>
                <a:gd name="connsiteY4" fmla="*/ 1354661 h 1625600"/>
                <a:gd name="connsiteX5" fmla="*/ 1693592 w 1964531"/>
                <a:gd name="connsiteY5" fmla="*/ 1625600 h 1625600"/>
                <a:gd name="connsiteX6" fmla="*/ 270939 w 1964531"/>
                <a:gd name="connsiteY6" fmla="*/ 1625600 h 1625600"/>
                <a:gd name="connsiteX7" fmla="*/ 0 w 1964531"/>
                <a:gd name="connsiteY7" fmla="*/ 1354661 h 1625600"/>
                <a:gd name="connsiteX8" fmla="*/ 0 w 1964531"/>
                <a:gd name="connsiteY8" fmla="*/ 270939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4531" h="1625600">
                  <a:moveTo>
                    <a:pt x="0" y="270939"/>
                  </a:moveTo>
                  <a:cubicBezTo>
                    <a:pt x="0" y="121304"/>
                    <a:pt x="121304" y="0"/>
                    <a:pt x="270939" y="0"/>
                  </a:cubicBezTo>
                  <a:lnTo>
                    <a:pt x="1693592" y="0"/>
                  </a:lnTo>
                  <a:cubicBezTo>
                    <a:pt x="1843227" y="0"/>
                    <a:pt x="1964531" y="121304"/>
                    <a:pt x="1964531" y="270939"/>
                  </a:cubicBezTo>
                  <a:lnTo>
                    <a:pt x="1964531" y="1354661"/>
                  </a:lnTo>
                  <a:cubicBezTo>
                    <a:pt x="1964531" y="1504296"/>
                    <a:pt x="1843227" y="1625600"/>
                    <a:pt x="1693592" y="1625600"/>
                  </a:cubicBezTo>
                  <a:lnTo>
                    <a:pt x="270939" y="1625600"/>
                  </a:lnTo>
                  <a:cubicBezTo>
                    <a:pt x="121304" y="1625600"/>
                    <a:pt x="0" y="1504296"/>
                    <a:pt x="0" y="1354661"/>
                  </a:cubicBezTo>
                  <a:lnTo>
                    <a:pt x="0" y="270939"/>
                  </a:lnTo>
                  <a:close/>
                </a:path>
              </a:pathLst>
            </a:custGeom>
            <a:solidFill>
              <a:srgbClr val="E5F5FF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50000"/>
                <a:hueOff val="230774"/>
                <a:satOff val="-16855"/>
                <a:lumOff val="30649"/>
                <a:alphaOff val="0"/>
              </a:schemeClr>
            </a:fillRef>
            <a:effectRef idx="2">
              <a:schemeClr val="accent1">
                <a:shade val="50000"/>
                <a:hueOff val="230774"/>
                <a:satOff val="-16855"/>
                <a:lumOff val="3064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645" tIns="113645" rIns="113645" bIns="113645" numCol="1" spcCol="1270" anchor="ctr" anchorCtr="0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accent5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организация участия субъектов предпринимательской деятельности приоритетных сфер в ярмарках, выставках регионального и федерального уровней</a:t>
              </a:r>
            </a:p>
          </p:txBody>
        </p:sp>
        <p:sp>
          <p:nvSpPr>
            <p:cNvPr id="4103" name="Полилиния 4102"/>
            <p:cNvSpPr/>
            <p:nvPr/>
          </p:nvSpPr>
          <p:spPr>
            <a:xfrm>
              <a:off x="2769840" y="3653281"/>
              <a:ext cx="2808254" cy="1872208"/>
            </a:xfrm>
            <a:custGeom>
              <a:avLst/>
              <a:gdLst>
                <a:gd name="connsiteX0" fmla="*/ 0 w 1964531"/>
                <a:gd name="connsiteY0" fmla="*/ 270939 h 1625600"/>
                <a:gd name="connsiteX1" fmla="*/ 270939 w 1964531"/>
                <a:gd name="connsiteY1" fmla="*/ 0 h 1625600"/>
                <a:gd name="connsiteX2" fmla="*/ 1693592 w 1964531"/>
                <a:gd name="connsiteY2" fmla="*/ 0 h 1625600"/>
                <a:gd name="connsiteX3" fmla="*/ 1964531 w 1964531"/>
                <a:gd name="connsiteY3" fmla="*/ 270939 h 1625600"/>
                <a:gd name="connsiteX4" fmla="*/ 1964531 w 1964531"/>
                <a:gd name="connsiteY4" fmla="*/ 1354661 h 1625600"/>
                <a:gd name="connsiteX5" fmla="*/ 1693592 w 1964531"/>
                <a:gd name="connsiteY5" fmla="*/ 1625600 h 1625600"/>
                <a:gd name="connsiteX6" fmla="*/ 270939 w 1964531"/>
                <a:gd name="connsiteY6" fmla="*/ 1625600 h 1625600"/>
                <a:gd name="connsiteX7" fmla="*/ 0 w 1964531"/>
                <a:gd name="connsiteY7" fmla="*/ 1354661 h 1625600"/>
                <a:gd name="connsiteX8" fmla="*/ 0 w 1964531"/>
                <a:gd name="connsiteY8" fmla="*/ 270939 h 162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4531" h="1625600">
                  <a:moveTo>
                    <a:pt x="0" y="270939"/>
                  </a:moveTo>
                  <a:cubicBezTo>
                    <a:pt x="0" y="121304"/>
                    <a:pt x="121304" y="0"/>
                    <a:pt x="270939" y="0"/>
                  </a:cubicBezTo>
                  <a:lnTo>
                    <a:pt x="1693592" y="0"/>
                  </a:lnTo>
                  <a:cubicBezTo>
                    <a:pt x="1843227" y="0"/>
                    <a:pt x="1964531" y="121304"/>
                    <a:pt x="1964531" y="270939"/>
                  </a:cubicBezTo>
                  <a:lnTo>
                    <a:pt x="1964531" y="1354661"/>
                  </a:lnTo>
                  <a:cubicBezTo>
                    <a:pt x="1964531" y="1504296"/>
                    <a:pt x="1843227" y="1625600"/>
                    <a:pt x="1693592" y="1625600"/>
                  </a:cubicBezTo>
                  <a:lnTo>
                    <a:pt x="270939" y="1625600"/>
                  </a:lnTo>
                  <a:cubicBezTo>
                    <a:pt x="121304" y="1625600"/>
                    <a:pt x="0" y="1504296"/>
                    <a:pt x="0" y="1354661"/>
                  </a:cubicBezTo>
                  <a:lnTo>
                    <a:pt x="0" y="270939"/>
                  </a:lnTo>
                  <a:close/>
                </a:path>
              </a:pathLst>
            </a:custGeom>
            <a:solidFill>
              <a:srgbClr val="000066"/>
            </a:solidFill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50000"/>
                <a:hueOff val="230774"/>
                <a:satOff val="-16855"/>
                <a:lumOff val="30649"/>
                <a:alphaOff val="0"/>
              </a:schemeClr>
            </a:fillRef>
            <a:effectRef idx="2">
              <a:schemeClr val="accent1">
                <a:shade val="50000"/>
                <a:hueOff val="230774"/>
                <a:satOff val="-16855"/>
                <a:lumOff val="30649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3645" tIns="113645" rIns="113645" bIns="113645" numCol="1" spcCol="1270" anchor="ctr" anchorCtr="0">
              <a:noAutofit/>
            </a:bodyPr>
            <a:lstStyle/>
            <a:p>
              <a:pPr algn="ctr" defTabSz="400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участие города в областных конкурсных отборах с целью привлечения дополнительных финансовых средств на реализацию муниципальной программы по поддержке предпринимательства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91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User\Desktop\Image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3323" y="1040940"/>
            <a:ext cx="8284684" cy="6063503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Image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548" y="-2257"/>
            <a:ext cx="5455339" cy="3992726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algn="ctr">
              <a:defRPr sz="1050" b="1">
                <a:ln w="50800"/>
                <a:solidFill>
                  <a:srgbClr val="7F7F7F">
                    <a:lumMod val="50000"/>
                  </a:srgbClr>
                </a:solidFill>
              </a:defRPr>
            </a:lvl1pPr>
          </a:lstStyle>
          <a:p>
            <a:r>
              <a:rPr lang="ru-RU" dirty="0"/>
              <a:t>Осинниковский городской округ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0043" y="91879"/>
            <a:ext cx="660411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800100">
              <a:lnSpc>
                <a:spcPct val="90000"/>
              </a:lnSpc>
              <a:spcBef>
                <a:spcPct val="0"/>
              </a:spcBef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ОСОБЕННОСТИ ПОДХОДА  АДМИНИСТРАЦИИ 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ОСИННИКОВСКОГО </a:t>
            </a:r>
          </a:p>
          <a:p>
            <a:pPr lvl="0" algn="r" defTabSz="80010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ГОРОДСКОГО ОКРУГА К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РАЗВИТИЮ И ПОДДЕРЖКЕ МСП</a:t>
            </a:r>
          </a:p>
        </p:txBody>
      </p:sp>
      <p:grpSp>
        <p:nvGrpSpPr>
          <p:cNvPr id="12" name="Группа 11"/>
          <p:cNvGrpSpPr/>
          <p:nvPr/>
        </p:nvGrpSpPr>
        <p:grpSpPr>
          <a:xfrm>
            <a:off x="276221" y="1249281"/>
            <a:ext cx="5951273" cy="5385613"/>
            <a:chOff x="1789079" y="1296456"/>
            <a:chExt cx="5951273" cy="5385613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1789079" y="1296456"/>
              <a:ext cx="5951273" cy="5385613"/>
              <a:chOff x="1789079" y="836712"/>
              <a:chExt cx="5951273" cy="5385613"/>
            </a:xfrm>
          </p:grpSpPr>
          <p:sp>
            <p:nvSpPr>
              <p:cNvPr id="8" name="Полилиния 7"/>
              <p:cNvSpPr/>
              <p:nvPr/>
            </p:nvSpPr>
            <p:spPr>
              <a:xfrm>
                <a:off x="2627784" y="836712"/>
                <a:ext cx="3459619" cy="3411489"/>
              </a:xfrm>
              <a:custGeom>
                <a:avLst/>
                <a:gdLst>
                  <a:gd name="connsiteX0" fmla="*/ 0 w 3158597"/>
                  <a:gd name="connsiteY0" fmla="*/ 1579299 h 3158597"/>
                  <a:gd name="connsiteX1" fmla="*/ 1579299 w 3158597"/>
                  <a:gd name="connsiteY1" fmla="*/ 0 h 3158597"/>
                  <a:gd name="connsiteX2" fmla="*/ 3158598 w 3158597"/>
                  <a:gd name="connsiteY2" fmla="*/ 1579299 h 3158597"/>
                  <a:gd name="connsiteX3" fmla="*/ 1579299 w 3158597"/>
                  <a:gd name="connsiteY3" fmla="*/ 3158598 h 3158597"/>
                  <a:gd name="connsiteX4" fmla="*/ 0 w 3158597"/>
                  <a:gd name="connsiteY4" fmla="*/ 1579299 h 3158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8597" h="3158597">
                    <a:moveTo>
                      <a:pt x="0" y="1579299"/>
                    </a:moveTo>
                    <a:cubicBezTo>
                      <a:pt x="0" y="707076"/>
                      <a:pt x="707076" y="0"/>
                      <a:pt x="1579299" y="0"/>
                    </a:cubicBezTo>
                    <a:cubicBezTo>
                      <a:pt x="2451522" y="0"/>
                      <a:pt x="3158598" y="707076"/>
                      <a:pt x="3158598" y="1579299"/>
                    </a:cubicBezTo>
                    <a:cubicBezTo>
                      <a:pt x="3158598" y="2451522"/>
                      <a:pt x="2451522" y="3158598"/>
                      <a:pt x="1579299" y="3158598"/>
                    </a:cubicBezTo>
                    <a:cubicBezTo>
                      <a:pt x="707076" y="3158598"/>
                      <a:pt x="0" y="2451522"/>
                      <a:pt x="0" y="1579299"/>
                    </a:cubicBezTo>
                    <a:close/>
                  </a:path>
                </a:pathLst>
              </a:custGeom>
              <a:solidFill>
                <a:schemeClr val="accent5">
                  <a:lumMod val="50000"/>
                  <a:alpha val="50000"/>
                </a:schemeClr>
              </a:solidFill>
              <a:scene3d>
                <a:camera prst="orthographicFront"/>
                <a:lightRig rig="chilly" dir="t"/>
              </a:scene3d>
              <a:sp3d prstMaterial="translucentPowder">
                <a:bevelT w="127000" h="25400" prst="softRound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shade val="80000"/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4">
                  <a:shade val="80000"/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421146" tIns="552754" rIns="421147" bIns="1184475" numCol="1" spcCol="1270" anchor="ctr" anchorCtr="0">
                <a:noAutofit/>
              </a:bodyPr>
              <a:lstStyle/>
              <a:p>
                <a:pPr lvl="0" algn="ctr" defTabSz="2355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5300" kern="1200" dirty="0"/>
              </a:p>
            </p:txBody>
          </p:sp>
          <p:sp>
            <p:nvSpPr>
              <p:cNvPr id="9" name="Полилиния 8"/>
              <p:cNvSpPr/>
              <p:nvPr/>
            </p:nvSpPr>
            <p:spPr>
              <a:xfrm>
                <a:off x="4068533" y="2668902"/>
                <a:ext cx="3671819" cy="3553423"/>
              </a:xfrm>
              <a:custGeom>
                <a:avLst/>
                <a:gdLst>
                  <a:gd name="connsiteX0" fmla="*/ 0 w 3158597"/>
                  <a:gd name="connsiteY0" fmla="*/ 1579299 h 3158597"/>
                  <a:gd name="connsiteX1" fmla="*/ 1579299 w 3158597"/>
                  <a:gd name="connsiteY1" fmla="*/ 0 h 3158597"/>
                  <a:gd name="connsiteX2" fmla="*/ 3158598 w 3158597"/>
                  <a:gd name="connsiteY2" fmla="*/ 1579299 h 3158597"/>
                  <a:gd name="connsiteX3" fmla="*/ 1579299 w 3158597"/>
                  <a:gd name="connsiteY3" fmla="*/ 3158598 h 3158597"/>
                  <a:gd name="connsiteX4" fmla="*/ 0 w 3158597"/>
                  <a:gd name="connsiteY4" fmla="*/ 1579299 h 3158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8597" h="3158597">
                    <a:moveTo>
                      <a:pt x="0" y="1579299"/>
                    </a:moveTo>
                    <a:cubicBezTo>
                      <a:pt x="0" y="707076"/>
                      <a:pt x="707076" y="0"/>
                      <a:pt x="1579299" y="0"/>
                    </a:cubicBezTo>
                    <a:cubicBezTo>
                      <a:pt x="2451522" y="0"/>
                      <a:pt x="3158598" y="707076"/>
                      <a:pt x="3158598" y="1579299"/>
                    </a:cubicBezTo>
                    <a:cubicBezTo>
                      <a:pt x="3158598" y="2451522"/>
                      <a:pt x="2451522" y="3158598"/>
                      <a:pt x="1579299" y="3158598"/>
                    </a:cubicBezTo>
                    <a:cubicBezTo>
                      <a:pt x="707076" y="3158598"/>
                      <a:pt x="0" y="2451522"/>
                      <a:pt x="0" y="1579299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  <a:alpha val="50000"/>
                </a:schemeClr>
              </a:solidFill>
              <a:scene3d>
                <a:camera prst="orthographicFront"/>
                <a:lightRig rig="chilly" dir="t"/>
              </a:scene3d>
              <a:sp3d prstMaterial="translucentPowder">
                <a:bevelT w="127000" h="25400" prst="softRound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shade val="80000"/>
                  <a:alpha val="50000"/>
                  <a:hueOff val="191689"/>
                  <a:satOff val="-11811"/>
                  <a:lumOff val="15305"/>
                  <a:alphaOff val="0"/>
                </a:schemeClr>
              </a:fillRef>
              <a:effectRef idx="0">
                <a:schemeClr val="accent4">
                  <a:shade val="80000"/>
                  <a:alpha val="50000"/>
                  <a:hueOff val="191689"/>
                  <a:satOff val="-11811"/>
                  <a:lumOff val="15305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966004" tIns="815971" rIns="297435" bIns="605398" numCol="1" spcCol="1270" anchor="ctr" anchorCtr="0">
                <a:noAutofit/>
              </a:bodyPr>
              <a:lstStyle/>
              <a:p>
                <a:pPr lvl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4400" kern="1200" dirty="0"/>
              </a:p>
            </p:txBody>
          </p:sp>
          <p:sp>
            <p:nvSpPr>
              <p:cNvPr id="10" name="Полилиния 9"/>
              <p:cNvSpPr/>
              <p:nvPr/>
            </p:nvSpPr>
            <p:spPr>
              <a:xfrm>
                <a:off x="1789079" y="3063727"/>
                <a:ext cx="3158597" cy="3158597"/>
              </a:xfrm>
              <a:custGeom>
                <a:avLst/>
                <a:gdLst>
                  <a:gd name="connsiteX0" fmla="*/ 0 w 3158597"/>
                  <a:gd name="connsiteY0" fmla="*/ 1579299 h 3158597"/>
                  <a:gd name="connsiteX1" fmla="*/ 1579299 w 3158597"/>
                  <a:gd name="connsiteY1" fmla="*/ 0 h 3158597"/>
                  <a:gd name="connsiteX2" fmla="*/ 3158598 w 3158597"/>
                  <a:gd name="connsiteY2" fmla="*/ 1579299 h 3158597"/>
                  <a:gd name="connsiteX3" fmla="*/ 1579299 w 3158597"/>
                  <a:gd name="connsiteY3" fmla="*/ 3158598 h 3158597"/>
                  <a:gd name="connsiteX4" fmla="*/ 0 w 3158597"/>
                  <a:gd name="connsiteY4" fmla="*/ 1579299 h 3158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58597" h="3158597">
                    <a:moveTo>
                      <a:pt x="0" y="1579299"/>
                    </a:moveTo>
                    <a:cubicBezTo>
                      <a:pt x="0" y="707076"/>
                      <a:pt x="707076" y="0"/>
                      <a:pt x="1579299" y="0"/>
                    </a:cubicBezTo>
                    <a:cubicBezTo>
                      <a:pt x="2451522" y="0"/>
                      <a:pt x="3158598" y="707076"/>
                      <a:pt x="3158598" y="1579299"/>
                    </a:cubicBezTo>
                    <a:cubicBezTo>
                      <a:pt x="3158598" y="2451522"/>
                      <a:pt x="2451522" y="3158598"/>
                      <a:pt x="1579299" y="3158598"/>
                    </a:cubicBezTo>
                    <a:cubicBezTo>
                      <a:pt x="707076" y="3158598"/>
                      <a:pt x="0" y="2451522"/>
                      <a:pt x="0" y="1579299"/>
                    </a:cubicBezTo>
                    <a:close/>
                  </a:path>
                </a:pathLst>
              </a:custGeom>
              <a:solidFill>
                <a:schemeClr val="accent6">
                  <a:lumMod val="50000"/>
                  <a:alpha val="50000"/>
                </a:schemeClr>
              </a:solidFill>
              <a:scene3d>
                <a:camera prst="orthographicFront"/>
                <a:lightRig rig="chilly" dir="t"/>
              </a:scene3d>
              <a:sp3d prstMaterial="translucentPowder">
                <a:bevelT w="127000" h="25400" prst="softRound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4">
                  <a:shade val="80000"/>
                  <a:alpha val="50000"/>
                  <a:hueOff val="383377"/>
                  <a:satOff val="-23621"/>
                  <a:lumOff val="30610"/>
                  <a:alphaOff val="0"/>
                </a:schemeClr>
              </a:fillRef>
              <a:effectRef idx="0">
                <a:schemeClr val="accent4">
                  <a:shade val="80000"/>
                  <a:alpha val="50000"/>
                  <a:hueOff val="383377"/>
                  <a:satOff val="-23621"/>
                  <a:lumOff val="30610"/>
                  <a:alphaOff val="0"/>
                </a:schemeClr>
              </a:effectRef>
              <a:fontRef idx="minor">
                <a:schemeClr val="tx1"/>
              </a:fontRef>
            </p:style>
            <p:txBody>
              <a:bodyPr spcFirstLastPara="0" vert="horz" wrap="square" lIns="297434" tIns="815971" rIns="966005" bIns="605398" numCol="1" spcCol="1270" anchor="ctr" anchorCtr="0">
                <a:noAutofit/>
              </a:bodyPr>
              <a:lstStyle/>
              <a:p>
                <a:pPr lvl="0" algn="ctr" defTabSz="19558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4400" kern="1200" dirty="0"/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3006107" y="2050335"/>
              <a:ext cx="2686895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Глава городского округа принимает личное участие в решении проблем, возникающих при реализации важных для города проектов</a:t>
              </a:r>
              <a:endPara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217277" y="4191455"/>
              <a:ext cx="2140316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Aft>
                  <a:spcPts val="0"/>
                </a:spcAft>
              </a:pP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Предпринимателям оказывается всевозможная поддержка </a:t>
              </a: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уровне города при личном участии Главы городского округа в развитии социально-значимых проектов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4680306" y="3566529"/>
              <a:ext cx="2448272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 </a:t>
              </a: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заседаниях Советов при Главе городского округа по поддержке предпринимательства и инвестиционной и инновационной деятельности</a:t>
              </a:r>
            </a:p>
            <a:p>
              <a:pPr lvl="0" algn="ctr"/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рассматриваются вопросы </a:t>
              </a: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 </a:t>
              </a: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проблемы, связанные </a:t>
              </a: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 развитием приоритетных для города </a:t>
              </a: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проектов </a:t>
              </a:r>
              <a:endPara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8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 descr="C:\Users\User\Desktop\хрень\все для презентаций\P72959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821" y="620689"/>
            <a:ext cx="8989829" cy="6175528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algn="ctr">
              <a:defRPr sz="1050" b="1">
                <a:ln w="50800"/>
                <a:solidFill>
                  <a:srgbClr val="7F7F7F">
                    <a:lumMod val="50000"/>
                  </a:srgbClr>
                </a:solidFill>
              </a:defRPr>
            </a:lvl1pPr>
          </a:lstStyle>
          <a:p>
            <a:r>
              <a:rPr lang="ru-RU" dirty="0"/>
              <a:t>Осинниковский городской округ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49340" y="119952"/>
            <a:ext cx="670334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800100">
              <a:lnSpc>
                <a:spcPct val="90000"/>
              </a:lnSpc>
              <a:spcBef>
                <a:spcPct val="0"/>
              </a:spcBef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ОСОБЕННОСТИ ПОДХОДА  АДМИНИСТРАЦИИ 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ОСИННИКОВСКОГО </a:t>
            </a:r>
          </a:p>
          <a:p>
            <a:pPr lvl="0" algn="r" defTabSz="80010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ГОРОДСКОГО ОКРУГА К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РАЗВИТИЮ И ПОДДЕРЖКЕ МСП</a:t>
            </a:r>
          </a:p>
        </p:txBody>
      </p:sp>
      <p:pic>
        <p:nvPicPr>
          <p:cNvPr id="3074" name="Picture 2" descr="C:\Users\User\Desktop\хрень\все для презентаций\улица Ефимова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51"/>
          <a:stretch/>
        </p:blipFill>
        <p:spPr bwMode="auto">
          <a:xfrm>
            <a:off x="-108520" y="441334"/>
            <a:ext cx="3728274" cy="6263815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996722" y="3362066"/>
            <a:ext cx="3702819" cy="1035448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724" tIns="304724" rIns="304724" bIns="304724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СУБСИДИЯ В РАЗМЕРЕ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90%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ПРОИЗВЕДЕННЫХ ЗАТРАТ НА АРЕНДУ ЗА КВАРТАЛ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603159" y="1196752"/>
            <a:ext cx="6655641" cy="2059405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724" tIns="304724" rIns="304724" bIns="304724" numCol="1" spcCol="1270" anchor="ctr" anchorCtr="0">
            <a:noAutofit/>
          </a:bodyPr>
          <a:lstStyle/>
          <a:p>
            <a:pPr lvl="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МУНИЦИПАЛЬНОЙ ПРОГРАММЫ ПО РАЗВИТИЮ И ПОДДЕРЖКЕ МСП В ОСИННИКАХ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РЕАЛИЗУЕТСЯ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УНИКАЛЬНОЕ МЕРОПРИЯТИЕ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lvl="0"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СУБСИДИРОВАНИЮ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ЧАСТИ ЗАТРАТ ПО АРЕНДНОЙ ПЛАТЕ ЗА НЕМУНИЦИПАЛЬНЫЕ НЕЖИЛЫЕ ПОМЕЩЕНИЯ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956713" y="3357225"/>
            <a:ext cx="3702819" cy="1035448"/>
          </a:xfrm>
          <a:prstGeom prst="roundRect">
            <a:avLst/>
          </a:prstGeom>
          <a:solidFill>
            <a:srgbClr val="00206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724" tIns="304724" rIns="304724" bIns="304724" numCol="1" spcCol="1270" anchor="ctr" anchorCtr="0">
            <a:noAutofit/>
          </a:bodyPr>
          <a:lstStyle/>
          <a:p>
            <a:pPr algn="ctr" defTabSz="711200">
              <a:lnSpc>
                <a:spcPct val="90000"/>
              </a:lnSpc>
              <a:spcBef>
                <a:spcPct val="0"/>
              </a:spcBef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ПЕРИОД ДЕЙСТВИЯ ПРОГРАММЫ СУБСИДИРОВАНО ЗАТРАТ ОКОЛО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/>
            </a:r>
            <a:b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МЛН. РУБЛЕЙ</a:t>
            </a:r>
          </a:p>
        </p:txBody>
      </p:sp>
    </p:spTree>
    <p:extLst>
      <p:ext uri="{BB962C8B-B14F-4D97-AF65-F5344CB8AC3E}">
        <p14:creationId xmlns:p14="http://schemas.microsoft.com/office/powerpoint/2010/main" val="125618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 descr="C:\Users\User\Desktop\слайды\марине\команда спартакиад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43" y="4676529"/>
            <a:ext cx="3516196" cy="2250455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User\Desktop\слайды\марине\команда драй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88" y="3350878"/>
            <a:ext cx="3516195" cy="2340046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rgbClr val="7F7F7F">
                    <a:lumMod val="50000"/>
                  </a:srgbClr>
                </a:solidFill>
              </a:rPr>
              <a:t>Осинниковский городской округ</a:t>
            </a:r>
          </a:p>
        </p:txBody>
      </p:sp>
      <p:pic>
        <p:nvPicPr>
          <p:cNvPr id="5122" name="Picture 2" descr="C:\Users\User\Desktop\слайды\марине\продавцы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984" y="722743"/>
            <a:ext cx="3500142" cy="2625106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слайды\марине\праздниыне демонстрации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6" y="1340768"/>
            <a:ext cx="3652905" cy="2739995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\Desktop\слайды\марине\конкурс паркмах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3955" y="2339511"/>
            <a:ext cx="3052199" cy="2031255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35028" y="3480662"/>
            <a:ext cx="2818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Участие в спортивных </a:t>
            </a:r>
          </a:p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мероприятиях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-573386" y="1154875"/>
            <a:ext cx="52990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Участие в городских </a:t>
            </a:r>
          </a:p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праздничных демонстрациях</a:t>
            </a:r>
          </a:p>
        </p:txBody>
      </p:sp>
      <p:pic>
        <p:nvPicPr>
          <p:cNvPr id="5128" name="Picture 8" descr="C:\Users\User\Desktop\слайды\марине\встречи со школьниками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676529"/>
            <a:ext cx="4018504" cy="2262671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User\Desktop\слайды\марине\встречи со школьн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73025"/>
            <a:ext cx="3242850" cy="2420878"/>
          </a:xfrm>
          <a:prstGeom prst="ellipse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75775" y="1103501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Конкурсы </a:t>
            </a:r>
          </a:p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профессионального мастерства</a:t>
            </a:r>
          </a:p>
        </p:txBody>
      </p:sp>
      <p:sp>
        <p:nvSpPr>
          <p:cNvPr id="10" name="Овал 9"/>
          <p:cNvSpPr/>
          <p:nvPr/>
        </p:nvSpPr>
        <p:spPr>
          <a:xfrm>
            <a:off x="3176705" y="1946641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8" name="Овал 17"/>
          <p:cNvSpPr/>
          <p:nvPr/>
        </p:nvSpPr>
        <p:spPr>
          <a:xfrm>
            <a:off x="3594365" y="4255257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9" name="Овал 18"/>
          <p:cNvSpPr/>
          <p:nvPr/>
        </p:nvSpPr>
        <p:spPr>
          <a:xfrm>
            <a:off x="6210146" y="4228551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3" name="Овал 22"/>
          <p:cNvSpPr/>
          <p:nvPr/>
        </p:nvSpPr>
        <p:spPr>
          <a:xfrm>
            <a:off x="5926216" y="1786536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3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Овал 25"/>
          <p:cNvSpPr/>
          <p:nvPr/>
        </p:nvSpPr>
        <p:spPr>
          <a:xfrm>
            <a:off x="3391799" y="2108093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6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0" name="Овал 29"/>
          <p:cNvSpPr/>
          <p:nvPr/>
        </p:nvSpPr>
        <p:spPr>
          <a:xfrm>
            <a:off x="3421275" y="2035296"/>
            <a:ext cx="2759968" cy="2585838"/>
          </a:xfrm>
          <a:prstGeom prst="ellipse">
            <a:avLst/>
          </a:prstGeom>
          <a:solidFill>
            <a:srgbClr val="00206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0" name="Овал 39"/>
          <p:cNvSpPr/>
          <p:nvPr/>
        </p:nvSpPr>
        <p:spPr>
          <a:xfrm>
            <a:off x="5631018" y="2115279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6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1" name="Овал 40"/>
          <p:cNvSpPr/>
          <p:nvPr/>
        </p:nvSpPr>
        <p:spPr>
          <a:xfrm>
            <a:off x="3594365" y="2266714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4">
              <a:hueOff val="0"/>
              <a:satOff val="0"/>
              <a:lumOff val="0"/>
              <a:alphaOff val="0"/>
            </a:schemeClr>
          </a:lnRef>
          <a:fillRef idx="3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TextBox 30"/>
          <p:cNvSpPr txBox="1"/>
          <p:nvPr/>
        </p:nvSpPr>
        <p:spPr>
          <a:xfrm>
            <a:off x="3517803" y="2816529"/>
            <a:ext cx="25279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ВОВЛЕЧЕНИЕ ПРЕДПРИНИМАТЕЛЕЙ В ОБЩЕСТВЕННУЮ ЖИЗНЬ ГОРОДА 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777671" y="1946641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5">
              <a:hueOff val="0"/>
              <a:satOff val="0"/>
              <a:lumOff val="0"/>
              <a:alphaOff val="0"/>
            </a:schemeClr>
          </a:lnRef>
          <a:fillRef idx="3">
            <a:schemeClr val="accent5">
              <a:hueOff val="0"/>
              <a:satOff val="0"/>
              <a:lumOff val="0"/>
              <a:alphaOff val="0"/>
            </a:schemeClr>
          </a:fillRef>
          <a:effectRef idx="2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Овал 16"/>
          <p:cNvSpPr/>
          <p:nvPr/>
        </p:nvSpPr>
        <p:spPr>
          <a:xfrm>
            <a:off x="3421275" y="4448104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3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2" name="Овал 21"/>
          <p:cNvSpPr/>
          <p:nvPr/>
        </p:nvSpPr>
        <p:spPr>
          <a:xfrm>
            <a:off x="5999013" y="4054196"/>
            <a:ext cx="145594" cy="145594"/>
          </a:xfrm>
          <a:prstGeom prst="ellipse">
            <a:avLst/>
          </a:prstGeom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Прямоугольник 6"/>
          <p:cNvSpPr/>
          <p:nvPr/>
        </p:nvSpPr>
        <p:spPr>
          <a:xfrm>
            <a:off x="4575729" y="437076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Встречи успешных предпринимателей со школьниками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435028" y="99490"/>
            <a:ext cx="6506371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800100">
              <a:lnSpc>
                <a:spcPct val="90000"/>
              </a:lnSpc>
              <a:spcBef>
                <a:spcPct val="0"/>
              </a:spcBef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ОСОБЕННОСТИ ПОДХОДА  АДМИНИСТРАЦИИ 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ОСИННИКОВСКОГО </a:t>
            </a:r>
          </a:p>
          <a:p>
            <a:pPr lvl="0" algn="r" defTabSz="80010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ГОРОДСКОГО ОКРУГА К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РАЗВИТИЮ И ПОДДЕРЖКЕ МСП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7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C:\Users\User\Desktop\articl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65" y="4419207"/>
            <a:ext cx="3099049" cy="2323027"/>
          </a:xfrm>
          <a:prstGeom prst="rect">
            <a:avLst/>
          </a:prstGeom>
          <a:ln>
            <a:noFill/>
          </a:ln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algn="ctr">
              <a:defRPr sz="1050" b="1">
                <a:ln w="50800"/>
                <a:solidFill>
                  <a:srgbClr val="7F7F7F">
                    <a:lumMod val="50000"/>
                  </a:srgbClr>
                </a:solidFill>
              </a:defRPr>
            </a:lvl1pPr>
          </a:lstStyle>
          <a:p>
            <a:r>
              <a:rPr lang="ru-RU" dirty="0"/>
              <a:t>Осинниковский городской округ</a:t>
            </a:r>
          </a:p>
        </p:txBody>
      </p:sp>
      <p:sp>
        <p:nvSpPr>
          <p:cNvPr id="22" name="Полилиния 21"/>
          <p:cNvSpPr/>
          <p:nvPr/>
        </p:nvSpPr>
        <p:spPr>
          <a:xfrm>
            <a:off x="1147460" y="809417"/>
            <a:ext cx="5591947" cy="1068712"/>
          </a:xfrm>
          <a:custGeom>
            <a:avLst/>
            <a:gdLst>
              <a:gd name="connsiteX0" fmla="*/ 0 w 6090046"/>
              <a:gd name="connsiteY0" fmla="*/ 194866 h 1948656"/>
              <a:gd name="connsiteX1" fmla="*/ 194866 w 6090046"/>
              <a:gd name="connsiteY1" fmla="*/ 0 h 1948656"/>
              <a:gd name="connsiteX2" fmla="*/ 5895180 w 6090046"/>
              <a:gd name="connsiteY2" fmla="*/ 0 h 1948656"/>
              <a:gd name="connsiteX3" fmla="*/ 6090046 w 6090046"/>
              <a:gd name="connsiteY3" fmla="*/ 194866 h 1948656"/>
              <a:gd name="connsiteX4" fmla="*/ 6090046 w 6090046"/>
              <a:gd name="connsiteY4" fmla="*/ 1753790 h 1948656"/>
              <a:gd name="connsiteX5" fmla="*/ 5895180 w 6090046"/>
              <a:gd name="connsiteY5" fmla="*/ 1948656 h 1948656"/>
              <a:gd name="connsiteX6" fmla="*/ 194866 w 6090046"/>
              <a:gd name="connsiteY6" fmla="*/ 1948656 h 1948656"/>
              <a:gd name="connsiteX7" fmla="*/ 0 w 6090046"/>
              <a:gd name="connsiteY7" fmla="*/ 1753790 h 1948656"/>
              <a:gd name="connsiteX8" fmla="*/ 0 w 6090046"/>
              <a:gd name="connsiteY8" fmla="*/ 194866 h 1948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0046" h="1948656">
                <a:moveTo>
                  <a:pt x="0" y="194866"/>
                </a:moveTo>
                <a:cubicBezTo>
                  <a:pt x="0" y="87244"/>
                  <a:pt x="87244" y="0"/>
                  <a:pt x="194866" y="0"/>
                </a:cubicBezTo>
                <a:lnTo>
                  <a:pt x="5895180" y="0"/>
                </a:lnTo>
                <a:cubicBezTo>
                  <a:pt x="6002802" y="0"/>
                  <a:pt x="6090046" y="87244"/>
                  <a:pt x="6090046" y="194866"/>
                </a:cubicBezTo>
                <a:lnTo>
                  <a:pt x="6090046" y="1753790"/>
                </a:lnTo>
                <a:cubicBezTo>
                  <a:pt x="6090046" y="1861412"/>
                  <a:pt x="6002802" y="1948656"/>
                  <a:pt x="5895180" y="1948656"/>
                </a:cubicBezTo>
                <a:lnTo>
                  <a:pt x="194866" y="1948656"/>
                </a:lnTo>
                <a:cubicBezTo>
                  <a:pt x="87244" y="1948656"/>
                  <a:pt x="0" y="1861412"/>
                  <a:pt x="0" y="1753790"/>
                </a:cubicBezTo>
                <a:lnTo>
                  <a:pt x="0" y="194866"/>
                </a:lnTo>
                <a:close/>
              </a:path>
            </a:pathLst>
          </a:custGeom>
          <a:solidFill>
            <a:srgbClr val="002060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3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04724" tIns="304724" rIns="304724" bIns="304724" numCol="1" spcCol="1270" anchor="ctr" anchorCtr="0">
            <a:noAutofit/>
          </a:bodyPr>
          <a:lstStyle/>
          <a:p>
            <a:pPr algn="ctr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РАЗВИТИЕ МУНИЦИПАЛЬНОГО ЧАСТНОГО ПАРТНЕРСТВА ПО РЕАЛИЗАЦИИ ПРОЕКТОВ В СФЕРЕ СОЦИАЛЬНО ОТВЕТСТВЕННОГО БИЗНЕСА 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1546459" y="1906981"/>
            <a:ext cx="4521184" cy="661719"/>
            <a:chOff x="2426472" y="3038475"/>
            <a:chExt cx="4521184" cy="738664"/>
          </a:xfrm>
          <a:solidFill>
            <a:srgbClr val="002060"/>
          </a:solidFill>
        </p:grpSpPr>
        <p:sp>
          <p:nvSpPr>
            <p:cNvPr id="23" name="Полилиния 22"/>
            <p:cNvSpPr/>
            <p:nvPr/>
          </p:nvSpPr>
          <p:spPr>
            <a:xfrm>
              <a:off x="2426472" y="3038475"/>
              <a:ext cx="4521184" cy="738664"/>
            </a:xfrm>
            <a:custGeom>
              <a:avLst/>
              <a:gdLst>
                <a:gd name="connsiteX0" fmla="*/ 0 w 6090046"/>
                <a:gd name="connsiteY0" fmla="*/ 194866 h 1948656"/>
                <a:gd name="connsiteX1" fmla="*/ 194866 w 6090046"/>
                <a:gd name="connsiteY1" fmla="*/ 0 h 1948656"/>
                <a:gd name="connsiteX2" fmla="*/ 5895180 w 6090046"/>
                <a:gd name="connsiteY2" fmla="*/ 0 h 1948656"/>
                <a:gd name="connsiteX3" fmla="*/ 6090046 w 6090046"/>
                <a:gd name="connsiteY3" fmla="*/ 194866 h 1948656"/>
                <a:gd name="connsiteX4" fmla="*/ 6090046 w 6090046"/>
                <a:gd name="connsiteY4" fmla="*/ 1753790 h 1948656"/>
                <a:gd name="connsiteX5" fmla="*/ 5895180 w 6090046"/>
                <a:gd name="connsiteY5" fmla="*/ 1948656 h 1948656"/>
                <a:gd name="connsiteX6" fmla="*/ 194866 w 6090046"/>
                <a:gd name="connsiteY6" fmla="*/ 1948656 h 1948656"/>
                <a:gd name="connsiteX7" fmla="*/ 0 w 6090046"/>
                <a:gd name="connsiteY7" fmla="*/ 1753790 h 1948656"/>
                <a:gd name="connsiteX8" fmla="*/ 0 w 6090046"/>
                <a:gd name="connsiteY8" fmla="*/ 194866 h 1948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0046" h="1948656">
                  <a:moveTo>
                    <a:pt x="0" y="194866"/>
                  </a:moveTo>
                  <a:cubicBezTo>
                    <a:pt x="0" y="87244"/>
                    <a:pt x="87244" y="0"/>
                    <a:pt x="194866" y="0"/>
                  </a:cubicBezTo>
                  <a:lnTo>
                    <a:pt x="5895180" y="0"/>
                  </a:lnTo>
                  <a:cubicBezTo>
                    <a:pt x="6002802" y="0"/>
                    <a:pt x="6090046" y="87244"/>
                    <a:pt x="6090046" y="194866"/>
                  </a:cubicBezTo>
                  <a:lnTo>
                    <a:pt x="6090046" y="1753790"/>
                  </a:lnTo>
                  <a:cubicBezTo>
                    <a:pt x="6090046" y="1861412"/>
                    <a:pt x="6002802" y="1948656"/>
                    <a:pt x="5895180" y="1948656"/>
                  </a:cubicBezTo>
                  <a:lnTo>
                    <a:pt x="194866" y="1948656"/>
                  </a:lnTo>
                  <a:cubicBezTo>
                    <a:pt x="87244" y="1948656"/>
                    <a:pt x="0" y="1861412"/>
                    <a:pt x="0" y="1753790"/>
                  </a:cubicBezTo>
                  <a:lnTo>
                    <a:pt x="0" y="194866"/>
                  </a:lnTo>
                  <a:close/>
                </a:path>
              </a:pathLst>
            </a:cu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04724" tIns="304724" rIns="304724" bIns="30472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6500" kern="120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442368" y="3115419"/>
              <a:ext cx="4400639" cy="58477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ТАК В 2013 ГОДУ БЫЛИ РЕАЛИЗОВАНЫ </a:t>
              </a:r>
              <a:endPara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endParaRPr>
            </a:p>
            <a:p>
              <a:pPr lvl="0" algn="ctr"/>
              <a:r>
                <a:rPr lang="ru-RU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3</a:t>
              </a: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 </a:t>
              </a: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ГЛАВНЫХ СОЦИАЛЬНО </a:t>
              </a: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ЗНАЧИМЫХ ПРОЕКТА</a:t>
              </a:r>
              <a:endParaRPr lang="ru-RU" dirty="0"/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-115913" y="2592571"/>
            <a:ext cx="3606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СОЦИАЛЬНАЯ ПАРИКМАХЕРСКАЯ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</p:txBody>
      </p:sp>
      <p:pic>
        <p:nvPicPr>
          <p:cNvPr id="1026" name="Picture 2" descr="C:\Users\User\Desktop\хрень\все для презентаций\DSC0686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225" y="4456981"/>
            <a:ext cx="3691421" cy="2456660"/>
          </a:xfrm>
          <a:prstGeom prst="rect">
            <a:avLst/>
          </a:prstGeom>
          <a:ln>
            <a:noFill/>
          </a:ln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748329" y="2731070"/>
            <a:ext cx="36068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СОЦИАЛЬНОЕ ТАКСИ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</p:txBody>
      </p:sp>
      <p:pic>
        <p:nvPicPr>
          <p:cNvPr id="21" name="Picture 3" descr="C:\Users\User\AppData\Local\Temp\Rar$DR41.976\фото Ковязин парк чудес и велопрокат\DSC_02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776" y="4351675"/>
            <a:ext cx="3652564" cy="2435041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Группа 10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5751772" y="2592571"/>
            <a:ext cx="36068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 ПАРК ДЕТСКИХ АТТРАКЦИОНОВ</a:t>
            </a:r>
            <a:endParaRPr lang="ru-RU" b="1" dirty="0">
              <a:solidFill>
                <a:schemeClr val="bg2">
                  <a:lumMod val="2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9290" y="84000"/>
            <a:ext cx="6631339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800100">
              <a:lnSpc>
                <a:spcPct val="90000"/>
              </a:lnSpc>
              <a:spcBef>
                <a:spcPct val="0"/>
              </a:spcBef>
            </a:pP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ОСОБЕННОСТИ ПОДХОДА  АДМИНИСТРАЦИИ 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ОСИННИКОВСКОГО </a:t>
            </a:r>
          </a:p>
          <a:p>
            <a:pPr lvl="0" algn="r" defTabSz="80010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ГОРОДСКОГО ОКРУГА К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РАЗВИТИЮ 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И ПОДДЕРЖКЕ </a:t>
            </a:r>
            <a:r>
              <a:rPr lang="ru-RU" sz="16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МСП</a:t>
            </a:r>
          </a:p>
        </p:txBody>
      </p:sp>
      <p:sp>
        <p:nvSpPr>
          <p:cNvPr id="29" name="Овал 28"/>
          <p:cNvSpPr/>
          <p:nvPr/>
        </p:nvSpPr>
        <p:spPr>
          <a:xfrm>
            <a:off x="3714537" y="3131736"/>
            <a:ext cx="1694308" cy="1603920"/>
          </a:xfrm>
          <a:prstGeom prst="ellipse">
            <a:avLst/>
          </a:prstGeom>
          <a:ln w="98425" cmpd="thickThin">
            <a:solidFill>
              <a:schemeClr val="bg2">
                <a:lumMod val="25000"/>
                <a:alpha val="84000"/>
              </a:schemeClr>
            </a:solidFill>
            <a:prstDash val="dash"/>
          </a:ln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1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Овал 29"/>
          <p:cNvSpPr/>
          <p:nvPr/>
        </p:nvSpPr>
        <p:spPr>
          <a:xfrm>
            <a:off x="6816095" y="3165059"/>
            <a:ext cx="1694308" cy="1603920"/>
          </a:xfrm>
          <a:prstGeom prst="ellipse">
            <a:avLst/>
          </a:prstGeom>
          <a:ln w="98425" cmpd="thickThin">
            <a:solidFill>
              <a:schemeClr val="bg2">
                <a:lumMod val="25000"/>
                <a:alpha val="84000"/>
              </a:schemeClr>
            </a:solidFill>
            <a:prstDash val="dash"/>
          </a:ln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  <p:style>
          <a:lnRef idx="1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2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" name="Группа 2"/>
          <p:cNvGrpSpPr/>
          <p:nvPr/>
        </p:nvGrpSpPr>
        <p:grpSpPr>
          <a:xfrm>
            <a:off x="607626" y="3204330"/>
            <a:ext cx="1846191" cy="1603920"/>
            <a:chOff x="607626" y="3481264"/>
            <a:chExt cx="1846191" cy="1603920"/>
          </a:xfrm>
        </p:grpSpPr>
        <p:sp>
          <p:nvSpPr>
            <p:cNvPr id="28" name="Овал 27"/>
            <p:cNvSpPr/>
            <p:nvPr/>
          </p:nvSpPr>
          <p:spPr>
            <a:xfrm>
              <a:off x="683568" y="3481264"/>
              <a:ext cx="1694308" cy="1603920"/>
            </a:xfrm>
            <a:prstGeom prst="ellipse">
              <a:avLst/>
            </a:prstGeom>
            <a:ln w="98425" cmpd="thickThin">
              <a:solidFill>
                <a:schemeClr val="bg2">
                  <a:lumMod val="25000"/>
                  <a:alpha val="84000"/>
                </a:schemeClr>
              </a:solidFill>
              <a:prstDash val="dash"/>
            </a:ln>
            <a:scene3d>
              <a:camera prst="orthographicFront"/>
              <a:lightRig rig="flat" dir="t"/>
            </a:scene3d>
            <a:sp3d z="190500" extrusionH="12700" prstMaterial="plastic">
              <a:bevelT w="50800" h="50800"/>
            </a:sp3d>
          </p:spPr>
          <p:style>
            <a:lnRef idx="1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TextBox 30"/>
            <p:cNvSpPr txBox="1"/>
            <p:nvPr/>
          </p:nvSpPr>
          <p:spPr>
            <a:xfrm>
              <a:off x="607626" y="3566845"/>
              <a:ext cx="1846191" cy="13542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sz="1600" dirty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Более</a:t>
              </a:r>
              <a:r>
                <a:rPr lang="ru-RU" sz="1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haroni" pitchFamily="2" charset="-79"/>
                </a:rPr>
                <a:t> </a:t>
              </a:r>
            </a:p>
            <a:p>
              <a:pPr lvl="0" algn="ctr"/>
              <a:r>
                <a:rPr lang="ru-RU" sz="16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haroni" pitchFamily="2" charset="-79"/>
                </a:rPr>
                <a:t>300 тыс. </a:t>
              </a:r>
              <a:r>
                <a:rPr lang="ru-RU" sz="16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haroni" pitchFamily="2" charset="-79"/>
                </a:rPr>
                <a:t>руб. </a:t>
              </a:r>
              <a:r>
                <a:rPr lang="ru-RU" sz="1600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инвестиций</a:t>
              </a:r>
            </a:p>
            <a:p>
              <a:pPr lvl="0" algn="ctr"/>
              <a:endParaRPr lang="ru-RU" sz="5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lvl="0" algn="ctr"/>
              <a:r>
                <a:rPr lang="ru-RU" sz="14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haroni" pitchFamily="2" charset="-79"/>
                </a:rPr>
                <a:t>3</a:t>
              </a:r>
              <a:r>
                <a:rPr lang="ru-RU" sz="1400" dirty="0" smtClean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ru-RU" sz="1400" dirty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новых </a:t>
              </a:r>
              <a:endParaRPr lang="ru-RU" sz="1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lvl="0" algn="ctr"/>
              <a:r>
                <a:rPr lang="ru-RU" sz="1400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рабочих места </a:t>
              </a:r>
              <a:endParaRPr lang="ru-RU" sz="14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563808" y="3256587"/>
            <a:ext cx="223224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</a:t>
            </a:r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 </a:t>
            </a:r>
          </a:p>
          <a:p>
            <a:pPr lvl="0"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3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млн. руб.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инвестиций</a:t>
            </a:r>
          </a:p>
          <a:p>
            <a:pPr lvl="0" algn="ctr"/>
            <a:endParaRPr lang="ru-RU" sz="5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1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3</a:t>
            </a: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новых </a:t>
            </a:r>
            <a:endParaRPr lang="ru-RU" sz="14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рабочих места </a:t>
            </a:r>
            <a:endParaRPr lang="ru-RU" sz="14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70574" y="3387391"/>
            <a:ext cx="2232248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3 </a:t>
            </a:r>
            <a:r>
              <a:rPr lang="ru-RU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млн. руб.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инвестиций</a:t>
            </a:r>
          </a:p>
          <a:p>
            <a:pPr lvl="0" algn="ctr"/>
            <a:endParaRPr lang="ru-RU" sz="5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1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8</a:t>
            </a:r>
            <a:r>
              <a:rPr lang="ru-RU" sz="1400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новых </a:t>
            </a:r>
            <a:endParaRPr lang="ru-RU" sz="1400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sz="14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рабочих места </a:t>
            </a:r>
            <a:endParaRPr lang="ru-RU" sz="14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9605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User\Desktop\завод\_DSC64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90" y="1023800"/>
            <a:ext cx="4785132" cy="39306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esktop\завод\_DSC645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86" y="942922"/>
            <a:ext cx="4370748" cy="33035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Группа 31"/>
          <p:cNvGrpSpPr/>
          <p:nvPr/>
        </p:nvGrpSpPr>
        <p:grpSpPr>
          <a:xfrm>
            <a:off x="-116966" y="5805144"/>
            <a:ext cx="9260966" cy="754445"/>
            <a:chOff x="-116966" y="5805144"/>
            <a:chExt cx="9260966" cy="754445"/>
          </a:xfrm>
        </p:grpSpPr>
        <p:sp>
          <p:nvSpPr>
            <p:cNvPr id="33" name="Прямоугольник 12"/>
            <p:cNvSpPr/>
            <p:nvPr/>
          </p:nvSpPr>
          <p:spPr>
            <a:xfrm rot="9055713" flipH="1" flipV="1">
              <a:off x="185509" y="6395098"/>
              <a:ext cx="1860158" cy="164491"/>
            </a:xfrm>
            <a:custGeom>
              <a:avLst/>
              <a:gdLst>
                <a:gd name="connsiteX0" fmla="*/ 0 w 1871146"/>
                <a:gd name="connsiteY0" fmla="*/ 0 h 162061"/>
                <a:gd name="connsiteX1" fmla="*/ 1871146 w 1871146"/>
                <a:gd name="connsiteY1" fmla="*/ 0 h 162061"/>
                <a:gd name="connsiteX2" fmla="*/ 1871146 w 1871146"/>
                <a:gd name="connsiteY2" fmla="*/ 162061 h 162061"/>
                <a:gd name="connsiteX3" fmla="*/ 0 w 1871146"/>
                <a:gd name="connsiteY3" fmla="*/ 162061 h 162061"/>
                <a:gd name="connsiteX4" fmla="*/ 0 w 1871146"/>
                <a:gd name="connsiteY4" fmla="*/ 0 h 162061"/>
                <a:gd name="connsiteX0" fmla="*/ 0 w 1871146"/>
                <a:gd name="connsiteY0" fmla="*/ 0 h 162061"/>
                <a:gd name="connsiteX1" fmla="*/ 1871146 w 1871146"/>
                <a:gd name="connsiteY1" fmla="*/ 0 h 162061"/>
                <a:gd name="connsiteX2" fmla="*/ 1871146 w 1871146"/>
                <a:gd name="connsiteY2" fmla="*/ 162061 h 162061"/>
                <a:gd name="connsiteX3" fmla="*/ 290501 w 1871146"/>
                <a:gd name="connsiteY3" fmla="*/ 149194 h 162061"/>
                <a:gd name="connsiteX4" fmla="*/ 0 w 1871146"/>
                <a:gd name="connsiteY4" fmla="*/ 0 h 162061"/>
                <a:gd name="connsiteX0" fmla="*/ 0 w 1871146"/>
                <a:gd name="connsiteY0" fmla="*/ 0 h 162061"/>
                <a:gd name="connsiteX1" fmla="*/ 1871146 w 1871146"/>
                <a:gd name="connsiteY1" fmla="*/ 0 h 162061"/>
                <a:gd name="connsiteX2" fmla="*/ 1871146 w 1871146"/>
                <a:gd name="connsiteY2" fmla="*/ 162061 h 162061"/>
                <a:gd name="connsiteX3" fmla="*/ 281221 w 1871146"/>
                <a:gd name="connsiteY3" fmla="*/ 151842 h 162061"/>
                <a:gd name="connsiteX4" fmla="*/ 0 w 1871146"/>
                <a:gd name="connsiteY4" fmla="*/ 0 h 162061"/>
                <a:gd name="connsiteX0" fmla="*/ 0 w 1920193"/>
                <a:gd name="connsiteY0" fmla="*/ 3962 h 162061"/>
                <a:gd name="connsiteX1" fmla="*/ 1920193 w 1920193"/>
                <a:gd name="connsiteY1" fmla="*/ 0 h 162061"/>
                <a:gd name="connsiteX2" fmla="*/ 1920193 w 1920193"/>
                <a:gd name="connsiteY2" fmla="*/ 162061 h 162061"/>
                <a:gd name="connsiteX3" fmla="*/ 330268 w 1920193"/>
                <a:gd name="connsiteY3" fmla="*/ 151842 h 162061"/>
                <a:gd name="connsiteX4" fmla="*/ 0 w 1920193"/>
                <a:gd name="connsiteY4" fmla="*/ 3962 h 162061"/>
                <a:gd name="connsiteX0" fmla="*/ 0 w 1898319"/>
                <a:gd name="connsiteY0" fmla="*/ 0 h 169361"/>
                <a:gd name="connsiteX1" fmla="*/ 1898319 w 1898319"/>
                <a:gd name="connsiteY1" fmla="*/ 7300 h 169361"/>
                <a:gd name="connsiteX2" fmla="*/ 1898319 w 1898319"/>
                <a:gd name="connsiteY2" fmla="*/ 169361 h 169361"/>
                <a:gd name="connsiteX3" fmla="*/ 308394 w 1898319"/>
                <a:gd name="connsiteY3" fmla="*/ 159142 h 169361"/>
                <a:gd name="connsiteX4" fmla="*/ 0 w 1898319"/>
                <a:gd name="connsiteY4" fmla="*/ 0 h 169361"/>
                <a:gd name="connsiteX0" fmla="*/ 0 w 1859001"/>
                <a:gd name="connsiteY0" fmla="*/ 0 h 166573"/>
                <a:gd name="connsiteX1" fmla="*/ 1859001 w 1859001"/>
                <a:gd name="connsiteY1" fmla="*/ 4512 h 166573"/>
                <a:gd name="connsiteX2" fmla="*/ 1859001 w 1859001"/>
                <a:gd name="connsiteY2" fmla="*/ 166573 h 166573"/>
                <a:gd name="connsiteX3" fmla="*/ 269076 w 1859001"/>
                <a:gd name="connsiteY3" fmla="*/ 156354 h 166573"/>
                <a:gd name="connsiteX4" fmla="*/ 0 w 1859001"/>
                <a:gd name="connsiteY4" fmla="*/ 0 h 166573"/>
                <a:gd name="connsiteX0" fmla="*/ 0 w 1859001"/>
                <a:gd name="connsiteY0" fmla="*/ 0 h 166573"/>
                <a:gd name="connsiteX1" fmla="*/ 1859001 w 1859001"/>
                <a:gd name="connsiteY1" fmla="*/ 4512 h 166573"/>
                <a:gd name="connsiteX2" fmla="*/ 1859001 w 1859001"/>
                <a:gd name="connsiteY2" fmla="*/ 166573 h 166573"/>
                <a:gd name="connsiteX3" fmla="*/ 278791 w 1859001"/>
                <a:gd name="connsiteY3" fmla="*/ 153581 h 166573"/>
                <a:gd name="connsiteX4" fmla="*/ 0 w 1859001"/>
                <a:gd name="connsiteY4" fmla="*/ 0 h 166573"/>
                <a:gd name="connsiteX0" fmla="*/ 0 w 1859001"/>
                <a:gd name="connsiteY0" fmla="*/ 0 h 166573"/>
                <a:gd name="connsiteX1" fmla="*/ 1859001 w 1859001"/>
                <a:gd name="connsiteY1" fmla="*/ 4512 h 166573"/>
                <a:gd name="connsiteX2" fmla="*/ 1859001 w 1859001"/>
                <a:gd name="connsiteY2" fmla="*/ 166573 h 166573"/>
                <a:gd name="connsiteX3" fmla="*/ 270466 w 1859001"/>
                <a:gd name="connsiteY3" fmla="*/ 148953 h 166573"/>
                <a:gd name="connsiteX4" fmla="*/ 0 w 1859001"/>
                <a:gd name="connsiteY4" fmla="*/ 0 h 166573"/>
                <a:gd name="connsiteX0" fmla="*/ 0 w 1859001"/>
                <a:gd name="connsiteY0" fmla="*/ 0 h 166573"/>
                <a:gd name="connsiteX1" fmla="*/ 1859001 w 1859001"/>
                <a:gd name="connsiteY1" fmla="*/ 4512 h 166573"/>
                <a:gd name="connsiteX2" fmla="*/ 1859001 w 1859001"/>
                <a:gd name="connsiteY2" fmla="*/ 166573 h 166573"/>
                <a:gd name="connsiteX3" fmla="*/ 270466 w 1859001"/>
                <a:gd name="connsiteY3" fmla="*/ 148953 h 166573"/>
                <a:gd name="connsiteX4" fmla="*/ 0 w 1859001"/>
                <a:gd name="connsiteY4" fmla="*/ 0 h 166573"/>
                <a:gd name="connsiteX0" fmla="*/ 0 w 1859001"/>
                <a:gd name="connsiteY0" fmla="*/ 0 h 166573"/>
                <a:gd name="connsiteX1" fmla="*/ 1859001 w 1859001"/>
                <a:gd name="connsiteY1" fmla="*/ 4512 h 166573"/>
                <a:gd name="connsiteX2" fmla="*/ 1859001 w 1859001"/>
                <a:gd name="connsiteY2" fmla="*/ 166573 h 166573"/>
                <a:gd name="connsiteX3" fmla="*/ 265146 w 1859001"/>
                <a:gd name="connsiteY3" fmla="*/ 148721 h 166573"/>
                <a:gd name="connsiteX4" fmla="*/ 0 w 1859001"/>
                <a:gd name="connsiteY4" fmla="*/ 0 h 166573"/>
                <a:gd name="connsiteX0" fmla="*/ 0 w 1860158"/>
                <a:gd name="connsiteY0" fmla="*/ 0 h 164491"/>
                <a:gd name="connsiteX1" fmla="*/ 1860158 w 1860158"/>
                <a:gd name="connsiteY1" fmla="*/ 2430 h 164491"/>
                <a:gd name="connsiteX2" fmla="*/ 1860158 w 1860158"/>
                <a:gd name="connsiteY2" fmla="*/ 164491 h 164491"/>
                <a:gd name="connsiteX3" fmla="*/ 266303 w 1860158"/>
                <a:gd name="connsiteY3" fmla="*/ 146639 h 164491"/>
                <a:gd name="connsiteX4" fmla="*/ 0 w 1860158"/>
                <a:gd name="connsiteY4" fmla="*/ 0 h 1644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0158" h="164491">
                  <a:moveTo>
                    <a:pt x="0" y="0"/>
                  </a:moveTo>
                  <a:lnTo>
                    <a:pt x="1860158" y="2430"/>
                  </a:lnTo>
                  <a:lnTo>
                    <a:pt x="1860158" y="164491"/>
                  </a:lnTo>
                  <a:lnTo>
                    <a:pt x="266303" y="1466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 flipH="1" flipV="1">
              <a:off x="1888284" y="5955654"/>
              <a:ext cx="7255716" cy="176295"/>
            </a:xfrm>
            <a:prstGeom prst="rect">
              <a:avLst/>
            </a:prstGeom>
            <a:solidFill>
              <a:srgbClr val="3B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/>
            <p:cNvSpPr/>
            <p:nvPr/>
          </p:nvSpPr>
          <p:spPr>
            <a:xfrm flipH="1" flipV="1">
              <a:off x="1808732" y="5805144"/>
              <a:ext cx="7335268" cy="109391"/>
            </a:xfrm>
            <a:prstGeom prst="rect">
              <a:avLst/>
            </a:pr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15"/>
            <p:cNvSpPr/>
            <p:nvPr/>
          </p:nvSpPr>
          <p:spPr>
            <a:xfrm rot="9055713" flipH="1" flipV="1">
              <a:off x="-116966" y="6304182"/>
              <a:ext cx="2088075" cy="131121"/>
            </a:xfrm>
            <a:custGeom>
              <a:avLst/>
              <a:gdLst>
                <a:gd name="connsiteX0" fmla="*/ 0 w 2074769"/>
                <a:gd name="connsiteY0" fmla="*/ 0 h 118124"/>
                <a:gd name="connsiteX1" fmla="*/ 2074769 w 2074769"/>
                <a:gd name="connsiteY1" fmla="*/ 0 h 118124"/>
                <a:gd name="connsiteX2" fmla="*/ 2074769 w 2074769"/>
                <a:gd name="connsiteY2" fmla="*/ 118124 h 118124"/>
                <a:gd name="connsiteX3" fmla="*/ 0 w 2074769"/>
                <a:gd name="connsiteY3" fmla="*/ 118124 h 118124"/>
                <a:gd name="connsiteX4" fmla="*/ 0 w 2074769"/>
                <a:gd name="connsiteY4" fmla="*/ 0 h 118124"/>
                <a:gd name="connsiteX0" fmla="*/ 0 w 2074769"/>
                <a:gd name="connsiteY0" fmla="*/ 0 h 132969"/>
                <a:gd name="connsiteX1" fmla="*/ 2074769 w 2074769"/>
                <a:gd name="connsiteY1" fmla="*/ 0 h 132969"/>
                <a:gd name="connsiteX2" fmla="*/ 2074769 w 2074769"/>
                <a:gd name="connsiteY2" fmla="*/ 118124 h 132969"/>
                <a:gd name="connsiteX3" fmla="*/ 144319 w 2074769"/>
                <a:gd name="connsiteY3" fmla="*/ 132969 h 132969"/>
                <a:gd name="connsiteX4" fmla="*/ 0 w 2074769"/>
                <a:gd name="connsiteY4" fmla="*/ 0 h 132969"/>
                <a:gd name="connsiteX0" fmla="*/ 0 w 2147860"/>
                <a:gd name="connsiteY0" fmla="*/ 13855 h 132969"/>
                <a:gd name="connsiteX1" fmla="*/ 2147860 w 2147860"/>
                <a:gd name="connsiteY1" fmla="*/ 0 h 132969"/>
                <a:gd name="connsiteX2" fmla="*/ 2147860 w 2147860"/>
                <a:gd name="connsiteY2" fmla="*/ 118124 h 132969"/>
                <a:gd name="connsiteX3" fmla="*/ 217410 w 2147860"/>
                <a:gd name="connsiteY3" fmla="*/ 132969 h 132969"/>
                <a:gd name="connsiteX4" fmla="*/ 0 w 2147860"/>
                <a:gd name="connsiteY4" fmla="*/ 13855 h 132969"/>
                <a:gd name="connsiteX0" fmla="*/ 0 w 2113628"/>
                <a:gd name="connsiteY0" fmla="*/ 11089 h 132969"/>
                <a:gd name="connsiteX1" fmla="*/ 2113628 w 2113628"/>
                <a:gd name="connsiteY1" fmla="*/ 0 h 132969"/>
                <a:gd name="connsiteX2" fmla="*/ 2113628 w 2113628"/>
                <a:gd name="connsiteY2" fmla="*/ 118124 h 132969"/>
                <a:gd name="connsiteX3" fmla="*/ 183178 w 2113628"/>
                <a:gd name="connsiteY3" fmla="*/ 132969 h 132969"/>
                <a:gd name="connsiteX4" fmla="*/ 0 w 2113628"/>
                <a:gd name="connsiteY4" fmla="*/ 11089 h 132969"/>
                <a:gd name="connsiteX0" fmla="*/ 0 w 2147860"/>
                <a:gd name="connsiteY0" fmla="*/ 13854 h 132969"/>
                <a:gd name="connsiteX1" fmla="*/ 2147860 w 2147860"/>
                <a:gd name="connsiteY1" fmla="*/ 0 h 132969"/>
                <a:gd name="connsiteX2" fmla="*/ 2147860 w 2147860"/>
                <a:gd name="connsiteY2" fmla="*/ 118124 h 132969"/>
                <a:gd name="connsiteX3" fmla="*/ 217410 w 2147860"/>
                <a:gd name="connsiteY3" fmla="*/ 132969 h 132969"/>
                <a:gd name="connsiteX4" fmla="*/ 0 w 2147860"/>
                <a:gd name="connsiteY4" fmla="*/ 13854 h 132969"/>
                <a:gd name="connsiteX0" fmla="*/ 0 w 2099480"/>
                <a:gd name="connsiteY0" fmla="*/ 25136 h 132969"/>
                <a:gd name="connsiteX1" fmla="*/ 2099480 w 2099480"/>
                <a:gd name="connsiteY1" fmla="*/ 0 h 132969"/>
                <a:gd name="connsiteX2" fmla="*/ 2099480 w 2099480"/>
                <a:gd name="connsiteY2" fmla="*/ 118124 h 132969"/>
                <a:gd name="connsiteX3" fmla="*/ 169030 w 2099480"/>
                <a:gd name="connsiteY3" fmla="*/ 132969 h 132969"/>
                <a:gd name="connsiteX4" fmla="*/ 0 w 2099480"/>
                <a:gd name="connsiteY4" fmla="*/ 25136 h 132969"/>
                <a:gd name="connsiteX0" fmla="*/ 0 w 2108759"/>
                <a:gd name="connsiteY0" fmla="*/ 27784 h 132969"/>
                <a:gd name="connsiteX1" fmla="*/ 2108759 w 2108759"/>
                <a:gd name="connsiteY1" fmla="*/ 0 h 132969"/>
                <a:gd name="connsiteX2" fmla="*/ 2108759 w 2108759"/>
                <a:gd name="connsiteY2" fmla="*/ 118124 h 132969"/>
                <a:gd name="connsiteX3" fmla="*/ 178309 w 2108759"/>
                <a:gd name="connsiteY3" fmla="*/ 132969 h 132969"/>
                <a:gd name="connsiteX4" fmla="*/ 0 w 2108759"/>
                <a:gd name="connsiteY4" fmla="*/ 27784 h 132969"/>
                <a:gd name="connsiteX0" fmla="*/ 0 w 2077307"/>
                <a:gd name="connsiteY0" fmla="*/ 39819 h 132969"/>
                <a:gd name="connsiteX1" fmla="*/ 2077307 w 2077307"/>
                <a:gd name="connsiteY1" fmla="*/ 0 h 132969"/>
                <a:gd name="connsiteX2" fmla="*/ 2077307 w 2077307"/>
                <a:gd name="connsiteY2" fmla="*/ 118124 h 132969"/>
                <a:gd name="connsiteX3" fmla="*/ 146857 w 2077307"/>
                <a:gd name="connsiteY3" fmla="*/ 132969 h 132969"/>
                <a:gd name="connsiteX4" fmla="*/ 0 w 2077307"/>
                <a:gd name="connsiteY4" fmla="*/ 39819 h 132969"/>
                <a:gd name="connsiteX0" fmla="*/ 0 w 2079621"/>
                <a:gd name="connsiteY0" fmla="*/ 43981 h 132969"/>
                <a:gd name="connsiteX1" fmla="*/ 2079621 w 2079621"/>
                <a:gd name="connsiteY1" fmla="*/ 0 h 132969"/>
                <a:gd name="connsiteX2" fmla="*/ 2079621 w 2079621"/>
                <a:gd name="connsiteY2" fmla="*/ 118124 h 132969"/>
                <a:gd name="connsiteX3" fmla="*/ 149171 w 2079621"/>
                <a:gd name="connsiteY3" fmla="*/ 132969 h 132969"/>
                <a:gd name="connsiteX4" fmla="*/ 0 w 2079621"/>
                <a:gd name="connsiteY4" fmla="*/ 43981 h 132969"/>
                <a:gd name="connsiteX0" fmla="*/ 0 w 2079621"/>
                <a:gd name="connsiteY0" fmla="*/ 43981 h 131121"/>
                <a:gd name="connsiteX1" fmla="*/ 2079621 w 2079621"/>
                <a:gd name="connsiteY1" fmla="*/ 0 h 131121"/>
                <a:gd name="connsiteX2" fmla="*/ 2079621 w 2079621"/>
                <a:gd name="connsiteY2" fmla="*/ 118124 h 131121"/>
                <a:gd name="connsiteX3" fmla="*/ 155646 w 2079621"/>
                <a:gd name="connsiteY3" fmla="*/ 131121 h 131121"/>
                <a:gd name="connsiteX4" fmla="*/ 0 w 2079621"/>
                <a:gd name="connsiteY4" fmla="*/ 43981 h 131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621" h="131121">
                  <a:moveTo>
                    <a:pt x="0" y="43981"/>
                  </a:moveTo>
                  <a:lnTo>
                    <a:pt x="2079621" y="0"/>
                  </a:lnTo>
                  <a:lnTo>
                    <a:pt x="2079621" y="118124"/>
                  </a:lnTo>
                  <a:lnTo>
                    <a:pt x="155646" y="131121"/>
                  </a:lnTo>
                  <a:lnTo>
                    <a:pt x="0" y="43981"/>
                  </a:lnTo>
                  <a:close/>
                </a:path>
              </a:pathLst>
            </a:custGeom>
            <a:solidFill>
              <a:srgbClr val="93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8639175" y="6362495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5</a:t>
            </a:r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5072706" y="851831"/>
            <a:ext cx="11215602" cy="3086879"/>
            <a:chOff x="463005" y="2043809"/>
            <a:chExt cx="11215602" cy="3086879"/>
          </a:xfrm>
        </p:grpSpPr>
        <p:sp>
          <p:nvSpPr>
            <p:cNvPr id="6" name="TextBox 5"/>
            <p:cNvSpPr txBox="1"/>
            <p:nvPr/>
          </p:nvSpPr>
          <p:spPr>
            <a:xfrm>
              <a:off x="463005" y="2043809"/>
              <a:ext cx="184731" cy="430887"/>
            </a:xfrm>
            <a:prstGeom prst="rect">
              <a:avLst/>
            </a:prstGeom>
            <a:noFill/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endParaRPr lang="ru-RU" sz="2200" dirty="0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2700000" scaled="1"/>
                  <a:tileRect/>
                </a:gra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AutoShape 3"/>
            <p:cNvSpPr>
              <a:spLocks noChangeArrowheads="1"/>
            </p:cNvSpPr>
            <p:nvPr/>
          </p:nvSpPr>
          <p:spPr bwMode="gray">
            <a:xfrm>
              <a:off x="8636283" y="2481959"/>
              <a:ext cx="3042324" cy="2648729"/>
            </a:xfrm>
            <a:prstGeom prst="rect">
              <a:avLst/>
            </a:prstGeom>
            <a:gradFill rotWithShape="1">
              <a:gsLst>
                <a:gs pos="0">
                  <a:srgbClr val="4584D3">
                    <a:gamma/>
                    <a:shade val="69804"/>
                    <a:invGamma/>
                  </a:srgbClr>
                </a:gs>
                <a:gs pos="100000">
                  <a:srgbClr val="4584D3"/>
                </a:gs>
              </a:gsLst>
              <a:lin ang="0" scaled="1"/>
            </a:gradFill>
            <a:ln w="19050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b">
                <a:rot lat="0" lon="0" rev="8700000"/>
              </a:lightRig>
            </a:scene3d>
            <a:sp3d>
              <a:bevelT w="190500" h="38100"/>
            </a:sp3d>
            <a:extLst/>
          </p:spPr>
          <p:txBody>
            <a:bodyPr wrap="none" anchor="ctr">
              <a:flatTx/>
            </a:bodyPr>
            <a:lstStyle/>
            <a:p>
              <a:pPr lvl="0" algn="ctr">
                <a:defRPr/>
              </a:pP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ЗАПУСК ВТОРОЙ ЛИНИИ </a:t>
              </a:r>
            </a:p>
            <a:p>
              <a:pPr algn="ctr">
                <a:defRPr/>
              </a:pP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ТЕТРА ПАК </a:t>
              </a:r>
              <a:endPara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endParaRPr>
            </a:p>
            <a:p>
              <a:pPr algn="ctr">
                <a:defRPr/>
              </a:pP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ООО </a:t>
              </a: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ТД «Новые технологии</a:t>
              </a: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»</a:t>
              </a:r>
            </a:p>
            <a:p>
              <a:pPr lvl="0" algn="ctr">
                <a:defRPr/>
              </a:pPr>
              <a:endPara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endParaRPr>
            </a:p>
            <a:p>
              <a:pPr lvl="0" algn="ctr">
                <a:defRPr/>
              </a:pP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ЛИНИЯ </a:t>
              </a: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ПО ПРОИЗВОДСТВУ </a:t>
              </a:r>
              <a:endPara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endParaRPr>
            </a:p>
            <a:p>
              <a:pPr lvl="0" algn="ctr">
                <a:defRPr/>
              </a:pP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МАЙОНЕЗА</a:t>
              </a: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, КЕТЧУПА, ДЖЕМОВ, </a:t>
              </a:r>
              <a:endPara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endParaRPr>
            </a:p>
            <a:p>
              <a:pPr lvl="0" algn="ctr">
                <a:defRPr/>
              </a:pP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СЫРКОВ</a:t>
              </a:r>
              <a:r>
                <a:rPr lang="ru-RU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, СГУЩЕННОГО </a:t>
              </a: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МОЛОКА</a:t>
              </a:r>
            </a:p>
            <a:p>
              <a:pPr lvl="0" algn="ctr">
                <a:defRPr/>
              </a:pPr>
              <a:endPara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endParaRPr>
            </a:p>
            <a:p>
              <a:pPr lvl="0" algn="ctr">
                <a:defRPr/>
              </a:pP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ПЛАНИРУЕМЫЙ ОБЪЕМ </a:t>
              </a:r>
            </a:p>
            <a:p>
              <a:pPr lvl="0" algn="ctr">
                <a:defRPr/>
              </a:pP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ИНВЕСТИЦИЙ –</a:t>
              </a:r>
            </a:p>
            <a:p>
              <a:pPr lvl="0" algn="ctr">
                <a:defRPr/>
              </a:pPr>
              <a:r>
                <a:rPr lang="ru-RU" sz="14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БОЛЕЕ 500 МЛН. РУБЛЕЙ</a:t>
              </a:r>
              <a:endPara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469788" y="4776745"/>
              <a:ext cx="2872498" cy="3539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endParaRPr lang="ru-RU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256147" y="191633"/>
            <a:ext cx="7270631" cy="59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</a:pP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ПЛАНЫ ПО РАЗВИТИЮ 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КЛАСТЕРА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000"/>
                    </a:srgbClr>
                  </a:outerShdw>
                </a:effectLst>
              </a:rPr>
              <a:t> </a:t>
            </a:r>
            <a:r>
              <a:rPr lang="ru-RU" sz="16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ПИЩЕВОЙ И ПЕРЕРАБАТЫВАЮЩЕЙ ПРОМЫШЛЕННОСТИ</a:t>
            </a:r>
            <a:endParaRPr lang="ru-RU" sz="16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</p:txBody>
      </p:sp>
      <p:pic>
        <p:nvPicPr>
          <p:cNvPr id="43" name="Picture 3" descr="G:\ииииии\osiniki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algn="ctr">
              <a:defRPr sz="1050" b="1">
                <a:ln w="50800"/>
                <a:solidFill>
                  <a:srgbClr val="7F7F7F">
                    <a:lumMod val="50000"/>
                  </a:srgbClr>
                </a:solidFill>
              </a:defRPr>
            </a:lvl1pPr>
          </a:lstStyle>
          <a:p>
            <a:r>
              <a:rPr lang="ru-RU" dirty="0"/>
              <a:t>Осинниковский городской округ</a:t>
            </a:r>
          </a:p>
        </p:txBody>
      </p:sp>
      <p:grpSp>
        <p:nvGrpSpPr>
          <p:cNvPr id="48" name="Группа 47"/>
          <p:cNvGrpSpPr/>
          <p:nvPr/>
        </p:nvGrpSpPr>
        <p:grpSpPr>
          <a:xfrm>
            <a:off x="3059832" y="4189346"/>
            <a:ext cx="3096344" cy="2445548"/>
            <a:chOff x="6162373" y="996808"/>
            <a:chExt cx="2997509" cy="2288226"/>
          </a:xfrm>
        </p:grpSpPr>
        <p:pic>
          <p:nvPicPr>
            <p:cNvPr id="49" name="Picture 3" descr="C:\Users\User\Desktop\67333126_ryabina14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2373" y="2046194"/>
              <a:ext cx="1651786" cy="12388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4" descr="C:\Users\User\Desktop\plodovie04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4137" y="2034589"/>
              <a:ext cx="1615745" cy="12388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7" descr="C:\Users\User\Desktop\ad_108254_image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2373" y="996808"/>
              <a:ext cx="2997509" cy="11926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5" name="AutoShape 3"/>
          <p:cNvSpPr>
            <a:spLocks noChangeArrowheads="1"/>
          </p:cNvSpPr>
          <p:nvPr/>
        </p:nvSpPr>
        <p:spPr bwMode="gray">
          <a:xfrm>
            <a:off x="6121927" y="4122064"/>
            <a:ext cx="2923145" cy="2375293"/>
          </a:xfrm>
          <a:prstGeom prst="rect">
            <a:avLst/>
          </a:prstGeom>
          <a:gradFill rotWithShape="1">
            <a:gsLst>
              <a:gs pos="0">
                <a:srgbClr val="4584D3">
                  <a:gamma/>
                  <a:shade val="69804"/>
                  <a:invGamma/>
                </a:srgbClr>
              </a:gs>
              <a:gs pos="100000">
                <a:srgbClr val="4584D3"/>
              </a:gs>
            </a:gsLst>
            <a:lin ang="0" scaled="1"/>
          </a:gra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b">
              <a:rot lat="0" lon="0" rev="8700000"/>
            </a:lightRig>
          </a:scene3d>
          <a:sp3d>
            <a:bevelT w="190500" h="38100"/>
          </a:sp3d>
          <a:extLst/>
        </p:spPr>
        <p:txBody>
          <a:bodyPr wrap="none" anchor="ctr">
            <a:flatTx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СОЗДАНИЕ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ПЛОДОВО-ЯГОДНОГО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ПИТОМНИКА</a:t>
            </a:r>
          </a:p>
          <a:p>
            <a:pPr algn="ctr"/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defRPr/>
            </a:pP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  <a:p>
            <a:pPr lvl="0" algn="ctr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ПЛАНИРУЕМЫЙ ОБЪЕМ </a:t>
            </a:r>
          </a:p>
          <a:p>
            <a:pPr lvl="0" algn="ctr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ИНВЕСТИЦИЙ –</a:t>
            </a:r>
          </a:p>
          <a:p>
            <a:pPr lvl="0" algn="ctr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90 МЛН. РУБЛЕЙ 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  <a:p>
            <a:pPr lvl="0" algn="ctr">
              <a:defRPr/>
            </a:pPr>
            <a:endParaRPr lang="ru-RU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47" name="AutoShape 3"/>
          <p:cNvSpPr>
            <a:spLocks noChangeArrowheads="1"/>
          </p:cNvSpPr>
          <p:nvPr/>
        </p:nvSpPr>
        <p:spPr bwMode="gray">
          <a:xfrm>
            <a:off x="356760" y="4079222"/>
            <a:ext cx="2923145" cy="2375293"/>
          </a:xfrm>
          <a:prstGeom prst="rect">
            <a:avLst/>
          </a:prstGeom>
          <a:gradFill rotWithShape="1">
            <a:gsLst>
              <a:gs pos="0">
                <a:srgbClr val="4584D3">
                  <a:gamma/>
                  <a:shade val="69804"/>
                  <a:invGamma/>
                </a:srgbClr>
              </a:gs>
              <a:gs pos="100000">
                <a:srgbClr val="4584D3"/>
              </a:gs>
            </a:gsLst>
            <a:lin ang="0" scaled="1"/>
          </a:gradFill>
          <a:ln w="19050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b">
              <a:rot lat="0" lon="0" rev="8700000"/>
            </a:lightRig>
          </a:scene3d>
          <a:sp3d>
            <a:bevelT w="190500" h="38100"/>
          </a:sp3d>
          <a:extLst/>
        </p:spPr>
        <p:txBody>
          <a:bodyPr wrap="none" anchor="ctr">
            <a:flatTx/>
          </a:bodyPr>
          <a:lstStyle/>
          <a:p>
            <a:pPr algn="ctr"/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  <a:p>
            <a:pPr algn="ctr"/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  <a:p>
            <a:pPr lvl="0" algn="ctr"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ОРГАНИЗАЦИЯ</a:t>
            </a:r>
          </a:p>
          <a:p>
            <a:pPr lvl="0" algn="ctr"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ТЕХНОЛОГИЧЕСКОГО </a:t>
            </a:r>
          </a:p>
          <a:p>
            <a:pPr lvl="0" algn="ctr"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ПРОИЗВОДСТВА</a:t>
            </a:r>
          </a:p>
          <a:p>
            <a:pPr lvl="0" algn="ctr"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ПЛОДОВО-ЯГОДНЫХ</a:t>
            </a:r>
          </a:p>
          <a:p>
            <a:pPr lvl="0" algn="ctr"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КИСЕЛЕЙ</a:t>
            </a:r>
          </a:p>
          <a:p>
            <a:pPr algn="ctr"/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>
              <a:defRPr/>
            </a:pP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  <a:p>
            <a:pPr lvl="0" algn="ctr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ПЛАНИРУЕМЫЙ ОБЪЕМ </a:t>
            </a:r>
          </a:p>
          <a:p>
            <a:pPr lvl="0" algn="ctr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ИНВЕСТИЦИЙ –</a:t>
            </a:r>
          </a:p>
          <a:p>
            <a:pPr lvl="0" algn="ctr">
              <a:defRPr/>
            </a:pP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БОЛЕЕ 40 МЛН. РУБЛЕЙ </a:t>
            </a:r>
            <a:endParaRPr lang="ru-RU" sz="1400" b="1" dirty="0">
              <a:solidFill>
                <a:schemeClr val="bg1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  <a:p>
            <a:pPr lvl="0" algn="ctr">
              <a:defRPr/>
            </a:pPr>
            <a:endParaRPr lang="ru-RU" sz="17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38" name="Прямоугольник 37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402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059832" y="-99392"/>
            <a:ext cx="6300933" cy="4137415"/>
            <a:chOff x="2887728" y="2597827"/>
            <a:chExt cx="6300933" cy="4137415"/>
          </a:xfrm>
        </p:grpSpPr>
        <p:pic>
          <p:nvPicPr>
            <p:cNvPr id="1027" name="Picture 3" descr="C:\Users\User\Desktop\слайды\DSC0860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9280" y="2841854"/>
              <a:ext cx="3159310" cy="203587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C:\Users\User\Desktop\слайды\011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7728" y="4264615"/>
              <a:ext cx="3362410" cy="2470627"/>
            </a:xfrm>
            <a:prstGeom prst="rect">
              <a:avLst/>
            </a:prstGeom>
            <a:ln>
              <a:noFill/>
            </a:ln>
            <a:effectLst>
              <a:softEdge rad="317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C:\Users\User\Desktop\слайды\100_0527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31" b="10928"/>
            <a:stretch/>
          </p:blipFill>
          <p:spPr bwMode="auto">
            <a:xfrm>
              <a:off x="5643968" y="2597827"/>
              <a:ext cx="3544693" cy="4137414"/>
            </a:xfrm>
            <a:prstGeom prst="rect">
              <a:avLst/>
            </a:prstGeom>
            <a:ln>
              <a:noFill/>
            </a:ln>
            <a:effectLst>
              <a:softEdge rad="317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190043" y="3859793"/>
            <a:ext cx="89508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РОМАНОВ ИГОРЬ ВАСИЛЬЕВИЧ –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Глава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Осинниковского городского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округа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123" name="Picture 3" descr="C:\Users\User\Desktop\94647978_4726351_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028"/>
          <a:stretch/>
        </p:blipFill>
        <p:spPr bwMode="auto">
          <a:xfrm>
            <a:off x="755576" y="4524524"/>
            <a:ext cx="1966720" cy="10850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ser\Desktop\3D Character (46)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560" y="4561052"/>
            <a:ext cx="1680953" cy="1113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User\Desktop\bigstockphoto_E-Mail_156778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959" y="4425121"/>
            <a:ext cx="1204918" cy="12049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5302" y="5483609"/>
            <a:ext cx="2427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8 (38471)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4-33-46</a:t>
            </a:r>
            <a:endParaRPr lang="en-US" b="1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8 (38471) 4-25-33</a:t>
            </a:r>
            <a:r>
              <a:rPr lang="ru-RU" dirty="0" smtClean="0"/>
              <a:t> 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602536" y="5586088"/>
            <a:ext cx="21259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</a:rPr>
              <a:t>www.osinniki.org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85818" y="5586088"/>
            <a:ext cx="2605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adm-</a:t>
            </a:r>
            <a:r>
              <a:rPr lang="en-US" b="1" dirty="0">
                <a:solidFill>
                  <a:schemeClr val="bg2">
                    <a:lumMod val="10000"/>
                  </a:schemeClr>
                </a:solidFill>
              </a:rPr>
              <a:t>o</a:t>
            </a:r>
            <a:r>
              <a:rPr lang="en-US" b="1" dirty="0" smtClean="0">
                <a:solidFill>
                  <a:schemeClr val="bg2">
                    <a:lumMod val="10000"/>
                  </a:schemeClr>
                </a:solidFill>
              </a:rPr>
              <a:t>sinniki@ako.ru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1" name="Прямоугольник 20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pic>
        <p:nvPicPr>
          <p:cNvPr id="1026" name="Picture 2" descr="C:\Users\User\Desktop\слайды\марине\Романов И.В.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43" y="115663"/>
            <a:ext cx="3312549" cy="3823703"/>
          </a:xfrm>
          <a:prstGeom prst="rect">
            <a:avLst/>
          </a:prstGeom>
          <a:ln>
            <a:noFill/>
          </a:ln>
          <a:effectLst>
            <a:glow>
              <a:schemeClr val="accent1">
                <a:alpha val="4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673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C:\Users\User\Desktop\слайды\DSC085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155" y="3857628"/>
            <a:ext cx="4394845" cy="30003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слайды\DSC073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612"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слайды\_MG_14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62" y="3869331"/>
            <a:ext cx="4846725" cy="2988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>
            <a:defPPr>
              <a:defRPr lang="ru-RU"/>
            </a:defPPr>
            <a:lvl1pPr algn="ctr">
              <a:defRPr sz="1050" b="1">
                <a:ln w="50800"/>
                <a:solidFill>
                  <a:srgbClr val="7F7F7F">
                    <a:lumMod val="50000"/>
                  </a:srgbClr>
                </a:solidFill>
              </a:defRPr>
            </a:lvl1pPr>
          </a:lstStyle>
          <a:p>
            <a:r>
              <a:rPr lang="ru-RU" dirty="0"/>
              <a:t>Осинниковский городской округ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20" name="Заголовок 1"/>
          <p:cNvSpPr txBox="1">
            <a:spLocks/>
          </p:cNvSpPr>
          <p:nvPr/>
        </p:nvSpPr>
        <p:spPr>
          <a:xfrm>
            <a:off x="1785918" y="3357562"/>
            <a:ext cx="5962490" cy="578494"/>
          </a:xfrm>
          <a:prstGeom prst="rect">
            <a:avLst/>
          </a:prstGeom>
        </p:spPr>
        <p:txBody>
          <a:bodyPr/>
          <a:lstStyle>
            <a:lvl1pPr algn="l" rtl="0" eaLnBrk="1" latinLnBrk="0" hangingPunct="1">
              <a:spcBef>
                <a:spcPct val="0"/>
              </a:spcBef>
              <a:buNone/>
              <a:defRPr kumimoji="0" sz="4100" b="1" kern="120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СПАСИБО ЗА ВНИМАНИЕ</a:t>
            </a:r>
            <a:endParaRPr lang="ru-RU" sz="36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8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\\Econ1\электоронная почта\Попова\слайды\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colorTemperature colorTemp="88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412" y="1398668"/>
            <a:ext cx="8219788" cy="5762995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7" name="Группа 56"/>
          <p:cNvGrpSpPr/>
          <p:nvPr/>
        </p:nvGrpSpPr>
        <p:grpSpPr>
          <a:xfrm>
            <a:off x="6228184" y="1398668"/>
            <a:ext cx="2828041" cy="4575449"/>
            <a:chOff x="6315957" y="1945725"/>
            <a:chExt cx="2828041" cy="4575449"/>
          </a:xfrm>
        </p:grpSpPr>
        <p:pic>
          <p:nvPicPr>
            <p:cNvPr id="58" name="Picture 6" descr="C:\Users\User\Desktop\popup-9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5957" y="1945725"/>
              <a:ext cx="2828041" cy="4575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Овал 58"/>
            <p:cNvSpPr/>
            <p:nvPr/>
          </p:nvSpPr>
          <p:spPr>
            <a:xfrm>
              <a:off x="7636296" y="4964500"/>
              <a:ext cx="144016" cy="127827"/>
            </a:xfrm>
            <a:prstGeom prst="ellipse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 w="19050"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0" name="Прямая соединительная линия 59"/>
            <p:cNvCxnSpPr/>
            <p:nvPr/>
          </p:nvCxnSpPr>
          <p:spPr>
            <a:xfrm>
              <a:off x="7278141" y="5092327"/>
              <a:ext cx="358155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chemeClr val="tx1">
                    <a:lumMod val="50000"/>
                  </a:schemeClr>
                </a:solidFill>
              </a:rPr>
              <a:t>Осинниковский городской округ</a:t>
            </a:r>
          </a:p>
        </p:txBody>
      </p:sp>
      <p:grpSp>
        <p:nvGrpSpPr>
          <p:cNvPr id="128" name="Группа 127"/>
          <p:cNvGrpSpPr/>
          <p:nvPr/>
        </p:nvGrpSpPr>
        <p:grpSpPr>
          <a:xfrm>
            <a:off x="467544" y="677055"/>
            <a:ext cx="5538376" cy="3805253"/>
            <a:chOff x="467544" y="677055"/>
            <a:chExt cx="5538376" cy="3805253"/>
          </a:xfrm>
        </p:grpSpPr>
        <p:grpSp>
          <p:nvGrpSpPr>
            <p:cNvPr id="129" name="Группа 128"/>
            <p:cNvGrpSpPr/>
            <p:nvPr/>
          </p:nvGrpSpPr>
          <p:grpSpPr>
            <a:xfrm>
              <a:off x="467544" y="688202"/>
              <a:ext cx="5538376" cy="3794106"/>
              <a:chOff x="467544" y="1562052"/>
              <a:chExt cx="5538376" cy="3794106"/>
            </a:xfrm>
          </p:grpSpPr>
          <p:sp>
            <p:nvSpPr>
              <p:cNvPr id="142" name="Прямоугольник с двумя скругленными соседними углами 141"/>
              <p:cNvSpPr/>
              <p:nvPr/>
            </p:nvSpPr>
            <p:spPr>
              <a:xfrm>
                <a:off x="473348" y="1569472"/>
                <a:ext cx="1563634" cy="1167219"/>
              </a:xfrm>
              <a:prstGeom prst="round2SameRect">
                <a:avLst>
                  <a:gd name="adj1" fmla="val 8000"/>
                  <a:gd name="adj2" fmla="val 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</p:sp>
          <p:sp>
            <p:nvSpPr>
              <p:cNvPr id="143" name="Полилиния 142"/>
              <p:cNvSpPr/>
              <p:nvPr/>
            </p:nvSpPr>
            <p:spPr>
              <a:xfrm>
                <a:off x="473348" y="2736692"/>
                <a:ext cx="1563634" cy="501904"/>
              </a:xfrm>
              <a:custGeom>
                <a:avLst/>
                <a:gdLst>
                  <a:gd name="connsiteX0" fmla="*/ 0 w 1563634"/>
                  <a:gd name="connsiteY0" fmla="*/ 0 h 501904"/>
                  <a:gd name="connsiteX1" fmla="*/ 1563634 w 1563634"/>
                  <a:gd name="connsiteY1" fmla="*/ 0 h 501904"/>
                  <a:gd name="connsiteX2" fmla="*/ 1563634 w 1563634"/>
                  <a:gd name="connsiteY2" fmla="*/ 501904 h 501904"/>
                  <a:gd name="connsiteX3" fmla="*/ 0 w 1563634"/>
                  <a:gd name="connsiteY3" fmla="*/ 501904 h 501904"/>
                  <a:gd name="connsiteX4" fmla="*/ 0 w 1563634"/>
                  <a:gd name="connsiteY4" fmla="*/ 0 h 50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634" h="501904">
                    <a:moveTo>
                      <a:pt x="0" y="0"/>
                    </a:moveTo>
                    <a:lnTo>
                      <a:pt x="1563634" y="0"/>
                    </a:lnTo>
                    <a:lnTo>
                      <a:pt x="1563634" y="501904"/>
                    </a:lnTo>
                    <a:lnTo>
                      <a:pt x="0" y="50190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BD0D9">
                      <a:alpha val="90000"/>
                      <a:hueOff val="0"/>
                      <a:satOff val="0"/>
                      <a:lumOff val="0"/>
                      <a:alphaOff val="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0"/>
                      <a:shade val="48000"/>
                      <a:satMod val="180000"/>
                      <a:lumMod val="94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0"/>
                      <a:shade val="48000"/>
                      <a:satMod val="180000"/>
                      <a:lumMod val="94000"/>
                    </a:srgbClr>
                  </a:gs>
                </a:gsLst>
                <a:lin ang="4140000" scaled="1"/>
              </a:gra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txBody>
              <a:bodyPr spcFirstLastPara="0" vert="horz" wrap="square" lIns="49530" tIns="0" rIns="478994" bIns="0" numCol="1" spcCol="1270" anchor="ctr" anchorCtr="0">
                <a:noAutofit/>
              </a:bodyPr>
              <a:lstStyle/>
              <a:p>
                <a:pPr marL="0" marR="0" lvl="0" indent="0" algn="ctr" defTabSz="5778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3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04617B">
                        <a:lumMod val="50000"/>
                      </a:srgbClr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uLnTx/>
                    <a:uFillTx/>
                    <a:latin typeface="Verdana"/>
                    <a:ea typeface="+mn-ea"/>
                    <a:cs typeface="+mn-cs"/>
                  </a:rPr>
                  <a:t>Население</a:t>
                </a:r>
                <a:endParaRPr kumimoji="0" lang="ru-RU" sz="1300" b="0" i="0" u="none" strike="noStrike" kern="1200" cap="none" spc="0" normalizeH="0" baseline="0" noProof="0" dirty="0">
                  <a:ln>
                    <a:noFill/>
                  </a:ln>
                  <a:solidFill>
                    <a:srgbClr val="04617B">
                      <a:lumMod val="50000"/>
                    </a:srgbClr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44" name="Овал 143"/>
              <p:cNvSpPr/>
              <p:nvPr/>
            </p:nvSpPr>
            <p:spPr>
              <a:xfrm>
                <a:off x="1568229" y="2769755"/>
                <a:ext cx="648276" cy="640592"/>
              </a:xfrm>
              <a:prstGeom prst="ellipse">
                <a:avLst/>
              </a:prstGeom>
              <a:gradFill flip="none" rotWithShape="1">
                <a:gsLst>
                  <a:gs pos="0">
                    <a:srgbClr val="0BD0D9">
                      <a:tint val="40000"/>
                      <a:hueOff val="0"/>
                      <a:satOff val="0"/>
                      <a:lumOff val="0"/>
                      <a:shade val="30000"/>
                      <a:satMod val="115000"/>
                    </a:srgbClr>
                  </a:gs>
                  <a:gs pos="50000">
                    <a:srgbClr val="0BD0D9">
                      <a:tint val="40000"/>
                      <a:hueOff val="0"/>
                      <a:satOff val="0"/>
                      <a:lumOff val="0"/>
                      <a:shade val="67500"/>
                      <a:satMod val="115000"/>
                    </a:srgbClr>
                  </a:gs>
                  <a:gs pos="100000">
                    <a:srgbClr val="0BD0D9">
                      <a:tint val="40000"/>
                      <a:hueOff val="0"/>
                      <a:satOff val="0"/>
                      <a:lumOff val="0"/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solidFill>
                  <a:srgbClr val="0BD0D9">
                    <a:alpha val="90000"/>
                    <a:tint val="40000"/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z="190500" extrusionH="12700" prstMaterial="plastic">
                <a:bevelT w="50800" h="50800"/>
              </a:sp3d>
            </p:spPr>
          </p:sp>
          <p:sp>
            <p:nvSpPr>
              <p:cNvPr id="145" name="Прямоугольник с двумя скругленными соседними углами 144"/>
              <p:cNvSpPr/>
              <p:nvPr/>
            </p:nvSpPr>
            <p:spPr>
              <a:xfrm>
                <a:off x="2352089" y="1562052"/>
                <a:ext cx="1552282" cy="1167219"/>
              </a:xfrm>
              <a:prstGeom prst="round2SameRect">
                <a:avLst>
                  <a:gd name="adj1" fmla="val 8000"/>
                  <a:gd name="adj2" fmla="val 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-800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</p:sp>
          <p:sp>
            <p:nvSpPr>
              <p:cNvPr id="146" name="Полилиния 145"/>
              <p:cNvSpPr/>
              <p:nvPr/>
            </p:nvSpPr>
            <p:spPr>
              <a:xfrm>
                <a:off x="2352089" y="2731058"/>
                <a:ext cx="1563634" cy="501904"/>
              </a:xfrm>
              <a:custGeom>
                <a:avLst/>
                <a:gdLst>
                  <a:gd name="connsiteX0" fmla="*/ 0 w 1563634"/>
                  <a:gd name="connsiteY0" fmla="*/ 0 h 501904"/>
                  <a:gd name="connsiteX1" fmla="*/ 1563634 w 1563634"/>
                  <a:gd name="connsiteY1" fmla="*/ 0 h 501904"/>
                  <a:gd name="connsiteX2" fmla="*/ 1563634 w 1563634"/>
                  <a:gd name="connsiteY2" fmla="*/ 501904 h 501904"/>
                  <a:gd name="connsiteX3" fmla="*/ 0 w 1563634"/>
                  <a:gd name="connsiteY3" fmla="*/ 501904 h 501904"/>
                  <a:gd name="connsiteX4" fmla="*/ 0 w 1563634"/>
                  <a:gd name="connsiteY4" fmla="*/ 0 h 50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634" h="501904">
                    <a:moveTo>
                      <a:pt x="0" y="0"/>
                    </a:moveTo>
                    <a:lnTo>
                      <a:pt x="1563634" y="0"/>
                    </a:lnTo>
                    <a:lnTo>
                      <a:pt x="1563634" y="501904"/>
                    </a:lnTo>
                    <a:lnTo>
                      <a:pt x="0" y="50190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BD0D9">
                      <a:alpha val="90000"/>
                      <a:hueOff val="0"/>
                      <a:satOff val="0"/>
                      <a:lumOff val="0"/>
                      <a:alphaOff val="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0"/>
                      <a:shade val="48000"/>
                      <a:satMod val="180000"/>
                      <a:lumMod val="94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0"/>
                      <a:shade val="48000"/>
                      <a:satMod val="180000"/>
                      <a:lumMod val="94000"/>
                    </a:srgbClr>
                  </a:gs>
                </a:gsLst>
                <a:lin ang="4140000" scaled="1"/>
              </a:gra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txBody>
              <a:bodyPr spcFirstLastPara="0" vert="horz" wrap="square" lIns="49530" tIns="0" rIns="478994" bIns="0" numCol="1" spcCol="1270" anchor="ctr" anchorCtr="0">
                <a:noAutofit/>
              </a:bodyPr>
              <a:lstStyle/>
              <a:p>
                <a:pPr marL="0" marR="0" lvl="0" indent="0" algn="ctr" defTabSz="5778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4617B">
                        <a:lumMod val="50000"/>
                      </a:srgbClr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uLnTx/>
                    <a:uFillTx/>
                    <a:latin typeface="Verdana"/>
                    <a:ea typeface="+mn-ea"/>
                    <a:cs typeface="+mn-cs"/>
                  </a:rPr>
                  <a:t>Площадь </a:t>
                </a:r>
              </a:p>
            </p:txBody>
          </p:sp>
          <p:sp>
            <p:nvSpPr>
              <p:cNvPr id="147" name="Овал 146"/>
              <p:cNvSpPr/>
              <p:nvPr/>
            </p:nvSpPr>
            <p:spPr>
              <a:xfrm>
                <a:off x="3435710" y="2752852"/>
                <a:ext cx="670796" cy="663129"/>
              </a:xfrm>
              <a:prstGeom prst="ellipse">
                <a:avLst/>
              </a:prstGeom>
              <a:gradFill flip="none" rotWithShape="1">
                <a:gsLst>
                  <a:gs pos="0">
                    <a:srgbClr val="0BD0D9">
                      <a:tint val="40000"/>
                      <a:hueOff val="0"/>
                      <a:satOff val="0"/>
                      <a:lumOff val="0"/>
                      <a:shade val="30000"/>
                      <a:satMod val="115000"/>
                    </a:srgbClr>
                  </a:gs>
                  <a:gs pos="50000">
                    <a:srgbClr val="0BD0D9">
                      <a:tint val="40000"/>
                      <a:hueOff val="0"/>
                      <a:satOff val="0"/>
                      <a:lumOff val="0"/>
                      <a:shade val="67500"/>
                      <a:satMod val="115000"/>
                    </a:srgbClr>
                  </a:gs>
                  <a:gs pos="100000">
                    <a:srgbClr val="0BD0D9">
                      <a:tint val="40000"/>
                      <a:hueOff val="0"/>
                      <a:satOff val="0"/>
                      <a:lumOff val="0"/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solidFill>
                  <a:srgbClr val="0BD0D9">
                    <a:alpha val="90000"/>
                    <a:tint val="40000"/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z="190500" extrusionH="12700" prstMaterial="plastic">
                <a:bevelT w="50800" h="50800"/>
              </a:sp3d>
            </p:spPr>
          </p:sp>
          <p:sp>
            <p:nvSpPr>
              <p:cNvPr id="148" name="Прямоугольник с двумя скругленными соседними углами 147"/>
              <p:cNvSpPr/>
              <p:nvPr/>
            </p:nvSpPr>
            <p:spPr>
              <a:xfrm>
                <a:off x="4191463" y="1565269"/>
                <a:ext cx="1614261" cy="1167219"/>
              </a:xfrm>
              <a:prstGeom prst="round2SameRect">
                <a:avLst>
                  <a:gd name="adj1" fmla="val 8000"/>
                  <a:gd name="adj2" fmla="val 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-1600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</p:sp>
          <p:sp>
            <p:nvSpPr>
              <p:cNvPr id="149" name="Полилиния 148"/>
              <p:cNvSpPr/>
              <p:nvPr/>
            </p:nvSpPr>
            <p:spPr>
              <a:xfrm>
                <a:off x="4191463" y="2732489"/>
                <a:ext cx="1614261" cy="501904"/>
              </a:xfrm>
              <a:custGeom>
                <a:avLst/>
                <a:gdLst>
                  <a:gd name="connsiteX0" fmla="*/ 0 w 1563634"/>
                  <a:gd name="connsiteY0" fmla="*/ 0 h 501904"/>
                  <a:gd name="connsiteX1" fmla="*/ 1563634 w 1563634"/>
                  <a:gd name="connsiteY1" fmla="*/ 0 h 501904"/>
                  <a:gd name="connsiteX2" fmla="*/ 1563634 w 1563634"/>
                  <a:gd name="connsiteY2" fmla="*/ 501904 h 501904"/>
                  <a:gd name="connsiteX3" fmla="*/ 0 w 1563634"/>
                  <a:gd name="connsiteY3" fmla="*/ 501904 h 501904"/>
                  <a:gd name="connsiteX4" fmla="*/ 0 w 1563634"/>
                  <a:gd name="connsiteY4" fmla="*/ 0 h 50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634" h="501904">
                    <a:moveTo>
                      <a:pt x="0" y="0"/>
                    </a:moveTo>
                    <a:lnTo>
                      <a:pt x="1563634" y="0"/>
                    </a:lnTo>
                    <a:lnTo>
                      <a:pt x="1563634" y="501904"/>
                    </a:lnTo>
                    <a:lnTo>
                      <a:pt x="0" y="50190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  <a:shade val="48000"/>
                      <a:satMod val="180000"/>
                      <a:lumMod val="94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  <a:shade val="48000"/>
                      <a:satMod val="180000"/>
                      <a:lumMod val="94000"/>
                    </a:srgbClr>
                  </a:gs>
                </a:gsLst>
                <a:lin ang="4140000" scaled="1"/>
              </a:gra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-1600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txBody>
              <a:bodyPr spcFirstLastPara="0" vert="horz" wrap="square" lIns="38100" tIns="0" rIns="475184" bIns="0" numCol="1" spcCol="1270" anchor="ctr" anchorCtr="0">
                <a:noAutofit/>
              </a:bodyPr>
              <a:lstStyle/>
              <a:p>
                <a:pPr marL="0" marR="0" lvl="0" indent="0" algn="ctr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4617B">
                        <a:lumMod val="50000"/>
                      </a:srgbClr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uLnTx/>
                    <a:uFillTx/>
                    <a:latin typeface="Verdana"/>
                    <a:ea typeface="+mn-ea"/>
                    <a:cs typeface="+mn-cs"/>
                  </a:rPr>
                  <a:t>Расстояние до </a:t>
                </a:r>
              </a:p>
              <a:p>
                <a:pPr marL="0" marR="0" lvl="0" indent="0" algn="ctr" defTabSz="4445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4617B">
                        <a:lumMod val="50000"/>
                      </a:srgbClr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uLnTx/>
                    <a:uFillTx/>
                    <a:latin typeface="Verdana"/>
                    <a:ea typeface="+mn-ea"/>
                    <a:cs typeface="+mn-cs"/>
                  </a:rPr>
                  <a:t>г. Кемерово</a:t>
                </a:r>
              </a:p>
            </p:txBody>
          </p:sp>
          <p:sp>
            <p:nvSpPr>
              <p:cNvPr id="150" name="Овал 149"/>
              <p:cNvSpPr/>
              <p:nvPr/>
            </p:nvSpPr>
            <p:spPr>
              <a:xfrm>
                <a:off x="5316298" y="2757146"/>
                <a:ext cx="689622" cy="657404"/>
              </a:xfrm>
              <a:prstGeom prst="ellipse">
                <a:avLst/>
              </a:prstGeom>
              <a:gradFill flip="none" rotWithShape="1">
                <a:gsLst>
                  <a:gs pos="0">
                    <a:srgbClr val="0BD0D9">
                      <a:tint val="40000"/>
                      <a:hueOff val="0"/>
                      <a:satOff val="0"/>
                      <a:lumOff val="0"/>
                      <a:shade val="30000"/>
                      <a:satMod val="115000"/>
                    </a:srgbClr>
                  </a:gs>
                  <a:gs pos="50000">
                    <a:srgbClr val="0BD0D9">
                      <a:tint val="40000"/>
                      <a:hueOff val="0"/>
                      <a:satOff val="0"/>
                      <a:lumOff val="0"/>
                      <a:shade val="67500"/>
                      <a:satMod val="115000"/>
                    </a:srgbClr>
                  </a:gs>
                  <a:gs pos="100000">
                    <a:srgbClr val="0BD0D9">
                      <a:tint val="40000"/>
                      <a:hueOff val="0"/>
                      <a:satOff val="0"/>
                      <a:lumOff val="0"/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n w="12700" cap="flat" cmpd="sng" algn="ctr">
                <a:solidFill>
                  <a:srgbClr val="0BD0D9">
                    <a:alpha val="90000"/>
                    <a:tint val="40000"/>
                    <a:hueOff val="0"/>
                    <a:satOff val="0"/>
                    <a:lumOff val="0"/>
                    <a:alphaOff val="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z="190500" extrusionH="12700" prstMaterial="plastic">
                <a:bevelT w="50800" h="50800"/>
              </a:sp3d>
            </p:spPr>
          </p:sp>
          <p:sp>
            <p:nvSpPr>
              <p:cNvPr id="151" name="Прямоугольник с двумя скругленными соседними углами 150"/>
              <p:cNvSpPr/>
              <p:nvPr/>
            </p:nvSpPr>
            <p:spPr>
              <a:xfrm>
                <a:off x="467544" y="3682331"/>
                <a:ext cx="1563634" cy="1167219"/>
              </a:xfrm>
              <a:prstGeom prst="round2SameRect">
                <a:avLst>
                  <a:gd name="adj1" fmla="val 8000"/>
                  <a:gd name="adj2" fmla="val 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-2400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</p:sp>
          <p:sp>
            <p:nvSpPr>
              <p:cNvPr id="152" name="Полилиния 151"/>
              <p:cNvSpPr/>
              <p:nvPr/>
            </p:nvSpPr>
            <p:spPr>
              <a:xfrm>
                <a:off x="467544" y="4849550"/>
                <a:ext cx="1563634" cy="501904"/>
              </a:xfrm>
              <a:custGeom>
                <a:avLst/>
                <a:gdLst>
                  <a:gd name="connsiteX0" fmla="*/ 0 w 1563634"/>
                  <a:gd name="connsiteY0" fmla="*/ 0 h 501904"/>
                  <a:gd name="connsiteX1" fmla="*/ 1563634 w 1563634"/>
                  <a:gd name="connsiteY1" fmla="*/ 0 h 501904"/>
                  <a:gd name="connsiteX2" fmla="*/ 1563634 w 1563634"/>
                  <a:gd name="connsiteY2" fmla="*/ 501904 h 501904"/>
                  <a:gd name="connsiteX3" fmla="*/ 0 w 1563634"/>
                  <a:gd name="connsiteY3" fmla="*/ 501904 h 501904"/>
                  <a:gd name="connsiteX4" fmla="*/ 0 w 1563634"/>
                  <a:gd name="connsiteY4" fmla="*/ 0 h 50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634" h="501904">
                    <a:moveTo>
                      <a:pt x="0" y="0"/>
                    </a:moveTo>
                    <a:lnTo>
                      <a:pt x="1563634" y="0"/>
                    </a:lnTo>
                    <a:lnTo>
                      <a:pt x="1563634" y="501904"/>
                    </a:lnTo>
                    <a:lnTo>
                      <a:pt x="0" y="50190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  <a:shade val="48000"/>
                      <a:satMod val="180000"/>
                      <a:lumMod val="94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  <a:shade val="48000"/>
                      <a:satMod val="180000"/>
                      <a:lumMod val="94000"/>
                    </a:srgbClr>
                  </a:gs>
                </a:gsLst>
                <a:lin ang="4140000" scaled="1"/>
              </a:gra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-1600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txBody>
              <a:bodyPr spcFirstLastPara="0" vert="horz" wrap="square" lIns="38100" tIns="0" rIns="475184" bIns="0" numCol="1" spcCol="1270" anchor="ctr" anchorCtr="0">
                <a:noAutofit/>
              </a:bodyPr>
              <a:lstStyle/>
              <a:p>
                <a:pPr marL="0" marR="0" lvl="0" indent="0" algn="ctr" defTabSz="4445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9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4617B">
                        <a:lumMod val="50000"/>
                      </a:srgbClr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uLnTx/>
                    <a:uFillTx/>
                    <a:latin typeface="Verdana"/>
                    <a:ea typeface="+mn-ea"/>
                    <a:cs typeface="+mn-cs"/>
                  </a:rPr>
                  <a:t>Расстояние до </a:t>
                </a:r>
              </a:p>
              <a:p>
                <a:pPr marL="0" marR="0" lvl="0" indent="0" algn="ctr" defTabSz="4445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9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4617B">
                        <a:lumMod val="50000"/>
                      </a:srgbClr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uLnTx/>
                    <a:uFillTx/>
                    <a:latin typeface="Verdana"/>
                    <a:ea typeface="+mn-ea"/>
                    <a:cs typeface="+mn-cs"/>
                  </a:rPr>
                  <a:t>г.Новокузнецка</a:t>
                </a:r>
                <a:endParaRPr kumimoji="0" lang="ru-RU" sz="900" b="1" i="0" u="none" strike="noStrike" kern="0" cap="none" spc="0" normalizeH="0" baseline="0" noProof="0" dirty="0">
                  <a:ln>
                    <a:noFill/>
                  </a:ln>
                  <a:solidFill>
                    <a:srgbClr val="04617B">
                      <a:lumMod val="50000"/>
                    </a:srgbClr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  <p:sp>
            <p:nvSpPr>
              <p:cNvPr id="153" name="Прямоугольник с двумя скругленными соседними углами 152"/>
              <p:cNvSpPr/>
              <p:nvPr/>
            </p:nvSpPr>
            <p:spPr>
              <a:xfrm>
                <a:off x="2393307" y="3687034"/>
                <a:ext cx="1563634" cy="1167219"/>
              </a:xfrm>
              <a:prstGeom prst="round2SameRect">
                <a:avLst>
                  <a:gd name="adj1" fmla="val 8000"/>
                  <a:gd name="adj2" fmla="val 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-3200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</p:sp>
          <p:sp>
            <p:nvSpPr>
              <p:cNvPr id="154" name="Полилиния 153"/>
              <p:cNvSpPr/>
              <p:nvPr/>
            </p:nvSpPr>
            <p:spPr>
              <a:xfrm>
                <a:off x="2393307" y="4854254"/>
                <a:ext cx="1563634" cy="501904"/>
              </a:xfrm>
              <a:custGeom>
                <a:avLst/>
                <a:gdLst>
                  <a:gd name="connsiteX0" fmla="*/ 0 w 1563634"/>
                  <a:gd name="connsiteY0" fmla="*/ 0 h 501904"/>
                  <a:gd name="connsiteX1" fmla="*/ 1563634 w 1563634"/>
                  <a:gd name="connsiteY1" fmla="*/ 0 h 501904"/>
                  <a:gd name="connsiteX2" fmla="*/ 1563634 w 1563634"/>
                  <a:gd name="connsiteY2" fmla="*/ 501904 h 501904"/>
                  <a:gd name="connsiteX3" fmla="*/ 0 w 1563634"/>
                  <a:gd name="connsiteY3" fmla="*/ 501904 h 501904"/>
                  <a:gd name="connsiteX4" fmla="*/ 0 w 1563634"/>
                  <a:gd name="connsiteY4" fmla="*/ 0 h 50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634" h="501904">
                    <a:moveTo>
                      <a:pt x="0" y="0"/>
                    </a:moveTo>
                    <a:lnTo>
                      <a:pt x="1563634" y="0"/>
                    </a:lnTo>
                    <a:lnTo>
                      <a:pt x="1563634" y="501904"/>
                    </a:lnTo>
                    <a:lnTo>
                      <a:pt x="0" y="50190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  <a:shade val="48000"/>
                      <a:satMod val="180000"/>
                      <a:lumMod val="94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  <a:shade val="48000"/>
                      <a:satMod val="180000"/>
                      <a:lumMod val="94000"/>
                    </a:srgbClr>
                  </a:gs>
                </a:gsLst>
                <a:lin ang="4140000" scaled="1"/>
              </a:gra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-1600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txBody>
              <a:bodyPr spcFirstLastPara="0" vert="horz" wrap="square" lIns="38100" tIns="0" rIns="475184" bIns="0" numCol="1" spcCol="1270" anchor="ctr" anchorCtr="0">
                <a:noAutofit/>
              </a:bodyPr>
              <a:lstStyle/>
              <a:p>
                <a:pPr marL="0" marR="0" lvl="0" indent="0" algn="ctr" defTabSz="4445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3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4617B">
                        <a:lumMod val="50000"/>
                      </a:srgbClr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uLnTx/>
                    <a:uFillTx/>
                    <a:latin typeface="Verdana"/>
                    <a:ea typeface="+mn-ea"/>
                    <a:cs typeface="+mn-cs"/>
                  </a:rPr>
                  <a:t>Занятого населения</a:t>
                </a:r>
              </a:p>
            </p:txBody>
          </p:sp>
          <p:sp>
            <p:nvSpPr>
              <p:cNvPr id="155" name="Прямоугольник с двумя скругленными соседними углами 154"/>
              <p:cNvSpPr/>
              <p:nvPr/>
            </p:nvSpPr>
            <p:spPr>
              <a:xfrm>
                <a:off x="4221545" y="3687034"/>
                <a:ext cx="1563634" cy="1167219"/>
              </a:xfrm>
              <a:prstGeom prst="round2SameRect">
                <a:avLst>
                  <a:gd name="adj1" fmla="val 8000"/>
                  <a:gd name="adj2" fmla="val 0"/>
                </a:avLst>
              </a:prstGeom>
              <a:solidFill>
                <a:sysClr val="window" lastClr="FFFFFF">
                  <a:alpha val="90000"/>
                  <a:hueOff val="0"/>
                  <a:satOff val="0"/>
                  <a:lumOff val="0"/>
                  <a:alphaOff val="0"/>
                </a:sysClr>
              </a:soli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-4000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z="-190500" extrusionH="12700" prstMaterial="plastic">
                <a:bevelT w="50800" h="50800"/>
              </a:sp3d>
            </p:spPr>
          </p:sp>
          <p:sp>
            <p:nvSpPr>
              <p:cNvPr id="156" name="Полилиния 155"/>
              <p:cNvSpPr/>
              <p:nvPr/>
            </p:nvSpPr>
            <p:spPr>
              <a:xfrm>
                <a:off x="4221545" y="4854254"/>
                <a:ext cx="1563634" cy="501904"/>
              </a:xfrm>
              <a:custGeom>
                <a:avLst/>
                <a:gdLst>
                  <a:gd name="connsiteX0" fmla="*/ 0 w 1563634"/>
                  <a:gd name="connsiteY0" fmla="*/ 0 h 501904"/>
                  <a:gd name="connsiteX1" fmla="*/ 1563634 w 1563634"/>
                  <a:gd name="connsiteY1" fmla="*/ 0 h 501904"/>
                  <a:gd name="connsiteX2" fmla="*/ 1563634 w 1563634"/>
                  <a:gd name="connsiteY2" fmla="*/ 501904 h 501904"/>
                  <a:gd name="connsiteX3" fmla="*/ 0 w 1563634"/>
                  <a:gd name="connsiteY3" fmla="*/ 501904 h 501904"/>
                  <a:gd name="connsiteX4" fmla="*/ 0 w 1563634"/>
                  <a:gd name="connsiteY4" fmla="*/ 0 h 501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634" h="501904">
                    <a:moveTo>
                      <a:pt x="0" y="0"/>
                    </a:moveTo>
                    <a:lnTo>
                      <a:pt x="1563634" y="0"/>
                    </a:lnTo>
                    <a:lnTo>
                      <a:pt x="1563634" y="501904"/>
                    </a:lnTo>
                    <a:lnTo>
                      <a:pt x="0" y="501904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  <a:shade val="48000"/>
                      <a:satMod val="180000"/>
                      <a:lumMod val="94000"/>
                    </a:srgbClr>
                  </a:gs>
                  <a:gs pos="100000">
                    <a:srgbClr val="0BD0D9">
                      <a:alpha val="90000"/>
                      <a:hueOff val="0"/>
                      <a:satOff val="0"/>
                      <a:lumOff val="0"/>
                      <a:alphaOff val="-16000"/>
                      <a:shade val="48000"/>
                      <a:satMod val="180000"/>
                      <a:lumMod val="94000"/>
                    </a:srgbClr>
                  </a:gs>
                </a:gsLst>
                <a:lin ang="4140000" scaled="1"/>
              </a:gradFill>
              <a:ln w="12700" cap="flat" cmpd="sng" algn="ctr">
                <a:solidFill>
                  <a:srgbClr val="0BD0D9">
                    <a:alpha val="90000"/>
                    <a:hueOff val="0"/>
                    <a:satOff val="0"/>
                    <a:lumOff val="0"/>
                    <a:alphaOff val="-16000"/>
                  </a:srgbClr>
                </a:solidFill>
                <a:prstDash val="solid"/>
              </a:ln>
              <a:effectLst>
                <a:outerShdw blurRad="76200" dist="38100" dir="5400000" rotWithShape="0">
                  <a:srgbClr val="000000">
                    <a:alpha val="60000"/>
                  </a:srgbClr>
                </a:outerShdw>
              </a:effectLst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txBody>
              <a:bodyPr spcFirstLastPara="0" vert="horz" wrap="square" lIns="38100" tIns="0" rIns="475184" bIns="0" numCol="1" spcCol="1270" anchor="ctr" anchorCtr="0">
                <a:noAutofit/>
              </a:bodyPr>
              <a:lstStyle/>
              <a:p>
                <a:pPr marL="0" marR="0" lvl="0" indent="0" algn="ctr" defTabSz="4445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1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4617B">
                        <a:lumMod val="50000"/>
                      </a:srgbClr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uLnTx/>
                    <a:uFillTx/>
                    <a:latin typeface="Verdana"/>
                    <a:ea typeface="+mn-ea"/>
                    <a:cs typeface="+mn-cs"/>
                  </a:rPr>
                  <a:t>Занятых в </a:t>
                </a:r>
                <a:r>
                  <a:rPr kumimoji="0" lang="ru-RU" sz="1200" b="1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4617B">
                        <a:lumMod val="50000"/>
                      </a:srgbClr>
                    </a:solidFill>
                    <a:effectLst>
                      <a:outerShdw blurRad="60007" dist="310007" dir="7680000" sy="30000" kx="1300200" algn="ctr" rotWithShape="0">
                        <a:prstClr val="black">
                          <a:alpha val="32000"/>
                        </a:prstClr>
                      </a:outerShdw>
                    </a:effectLst>
                    <a:uLnTx/>
                    <a:uFillTx/>
                    <a:latin typeface="Verdana"/>
                    <a:ea typeface="+mn-ea"/>
                    <a:cs typeface="+mn-cs"/>
                  </a:rPr>
                  <a:t>предприни-мательстве</a:t>
                </a:r>
                <a:endParaRPr kumimoji="0" lang="ru-RU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4617B">
                      <a:lumMod val="50000"/>
                    </a:srgbClr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uLnTx/>
                  <a:uFillTx/>
                  <a:latin typeface="Verdana"/>
                  <a:ea typeface="+mn-ea"/>
                  <a:cs typeface="+mn-cs"/>
                </a:endParaRPr>
              </a:p>
            </p:txBody>
          </p:sp>
        </p:grpSp>
        <p:pic>
          <p:nvPicPr>
            <p:cNvPr id="130" name="Picture 2" descr="C:\Users\User\Desktop\хрень\все для презентаций\white\3D Character (39)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11760" y="2841573"/>
              <a:ext cx="1512168" cy="113412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1" name="Picture 3" descr="C:\Users\User\Desktop\хрень\все для презентаций\человечки\page1-slide1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0814" y="2986393"/>
              <a:ext cx="1584176" cy="84448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2" name="Picture 4" descr="C:\Users\User\Desktop\хрень\все для презентаций\white\3D Character (88)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799506"/>
              <a:ext cx="1584176" cy="9650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" name="Picture 5" descr="C:\Users\User\Desktop\хрень\все для презентаций\white\3D Character (85)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5976" y="677055"/>
              <a:ext cx="1332148" cy="120994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4" name="Picture 6" descr="C:\Users\User\Desktop\хрень\все для презентаций\white\3D Character (14)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9043" y="677055"/>
              <a:ext cx="1544885" cy="115866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5" name="Picture 5" descr="C:\Users\User\Desktop\хрень\все для презентаций\white\3D Character (85)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08652" y="2841573"/>
              <a:ext cx="1332148" cy="120994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7" name="Овал 156"/>
          <p:cNvSpPr/>
          <p:nvPr/>
        </p:nvSpPr>
        <p:spPr>
          <a:xfrm>
            <a:off x="5328803" y="4030552"/>
            <a:ext cx="689622" cy="657404"/>
          </a:xfrm>
          <a:prstGeom prst="ellipse">
            <a:avLst/>
          </a:prstGeom>
          <a:gradFill flip="none" rotWithShape="1">
            <a:gsLst>
              <a:gs pos="0">
                <a:srgbClr val="0BD0D9">
                  <a:tint val="40000"/>
                  <a:hueOff val="0"/>
                  <a:satOff val="0"/>
                  <a:lumOff val="0"/>
                  <a:shade val="30000"/>
                  <a:satMod val="115000"/>
                </a:srgbClr>
              </a:gs>
              <a:gs pos="50000">
                <a:srgbClr val="0BD0D9">
                  <a:tint val="40000"/>
                  <a:hueOff val="0"/>
                  <a:satOff val="0"/>
                  <a:lumOff val="0"/>
                  <a:shade val="67500"/>
                  <a:satMod val="115000"/>
                </a:srgbClr>
              </a:gs>
              <a:gs pos="100000">
                <a:srgbClr val="0BD0D9">
                  <a:tint val="40000"/>
                  <a:hueOff val="0"/>
                  <a:satOff val="0"/>
                  <a:lumOff val="0"/>
                  <a:shade val="100000"/>
                  <a:satMod val="115000"/>
                </a:srgbClr>
              </a:gs>
            </a:gsLst>
            <a:lin ang="2700000" scaled="1"/>
            <a:tileRect/>
          </a:gradFill>
          <a:ln w="12700" cap="flat" cmpd="sng" algn="ctr">
            <a:solidFill>
              <a:srgbClr val="0BD0D9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</p:sp>
      <p:sp>
        <p:nvSpPr>
          <p:cNvPr id="158" name="Овал 157"/>
          <p:cNvSpPr/>
          <p:nvPr/>
        </p:nvSpPr>
        <p:spPr>
          <a:xfrm>
            <a:off x="3449903" y="3996258"/>
            <a:ext cx="689622" cy="657404"/>
          </a:xfrm>
          <a:prstGeom prst="ellipse">
            <a:avLst/>
          </a:prstGeom>
          <a:gradFill flip="none" rotWithShape="1">
            <a:gsLst>
              <a:gs pos="0">
                <a:srgbClr val="0BD0D9">
                  <a:tint val="40000"/>
                  <a:hueOff val="0"/>
                  <a:satOff val="0"/>
                  <a:lumOff val="0"/>
                  <a:shade val="30000"/>
                  <a:satMod val="115000"/>
                </a:srgbClr>
              </a:gs>
              <a:gs pos="50000">
                <a:srgbClr val="0BD0D9">
                  <a:tint val="40000"/>
                  <a:hueOff val="0"/>
                  <a:satOff val="0"/>
                  <a:lumOff val="0"/>
                  <a:shade val="67500"/>
                  <a:satMod val="115000"/>
                </a:srgbClr>
              </a:gs>
              <a:gs pos="100000">
                <a:srgbClr val="0BD0D9">
                  <a:tint val="40000"/>
                  <a:hueOff val="0"/>
                  <a:satOff val="0"/>
                  <a:lumOff val="0"/>
                  <a:shade val="100000"/>
                  <a:satMod val="115000"/>
                </a:srgbClr>
              </a:gs>
            </a:gsLst>
            <a:lin ang="2700000" scaled="1"/>
            <a:tileRect/>
          </a:gradFill>
          <a:ln w="12700" cap="flat" cmpd="sng" algn="ctr">
            <a:solidFill>
              <a:srgbClr val="0BD0D9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</p:sp>
      <p:sp>
        <p:nvSpPr>
          <p:cNvPr id="159" name="Овал 158"/>
          <p:cNvSpPr/>
          <p:nvPr/>
        </p:nvSpPr>
        <p:spPr>
          <a:xfrm>
            <a:off x="1547556" y="4030552"/>
            <a:ext cx="689622" cy="657404"/>
          </a:xfrm>
          <a:prstGeom prst="ellipse">
            <a:avLst/>
          </a:prstGeom>
          <a:gradFill flip="none" rotWithShape="1">
            <a:gsLst>
              <a:gs pos="0">
                <a:srgbClr val="0BD0D9">
                  <a:tint val="40000"/>
                  <a:hueOff val="0"/>
                  <a:satOff val="0"/>
                  <a:lumOff val="0"/>
                  <a:shade val="30000"/>
                  <a:satMod val="115000"/>
                </a:srgbClr>
              </a:gs>
              <a:gs pos="50000">
                <a:srgbClr val="0BD0D9">
                  <a:tint val="40000"/>
                  <a:hueOff val="0"/>
                  <a:satOff val="0"/>
                  <a:lumOff val="0"/>
                  <a:shade val="67500"/>
                  <a:satMod val="115000"/>
                </a:srgbClr>
              </a:gs>
              <a:gs pos="100000">
                <a:srgbClr val="0BD0D9">
                  <a:tint val="40000"/>
                  <a:hueOff val="0"/>
                  <a:satOff val="0"/>
                  <a:lumOff val="0"/>
                  <a:shade val="100000"/>
                  <a:satMod val="115000"/>
                </a:srgbClr>
              </a:gs>
            </a:gsLst>
            <a:lin ang="2700000" scaled="1"/>
            <a:tileRect/>
          </a:gradFill>
          <a:ln w="12700" cap="flat" cmpd="sng" algn="ctr">
            <a:solidFill>
              <a:srgbClr val="0BD0D9">
                <a:alpha val="90000"/>
                <a:tint val="4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/>
            <a:lightRig rig="flat" dir="t"/>
          </a:scene3d>
          <a:sp3d z="190500" extrusionH="12700" prstMaterial="plastic">
            <a:bevelT w="50800" h="50800"/>
          </a:sp3d>
        </p:spPr>
      </p:sp>
      <p:grpSp>
        <p:nvGrpSpPr>
          <p:cNvPr id="163" name="Группа 162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64" name="Прямоугольник 163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5" name="Прямоугольник 164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6" name="Прямоугольник 165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7" name="Прямоугольник 166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201" y="1886997"/>
            <a:ext cx="963613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179" y="1886997"/>
            <a:ext cx="87788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935" y="4007392"/>
            <a:ext cx="804863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0538" y="3956822"/>
            <a:ext cx="896937" cy="804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230" y="3999696"/>
            <a:ext cx="88423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0690" y="1911068"/>
            <a:ext cx="80021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48,9 </a:t>
            </a:r>
          </a:p>
          <a:p>
            <a:r>
              <a:rPr lang="ru-RU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тыс.</a:t>
            </a:r>
            <a:endParaRPr lang="ru-RU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210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chemeClr val="tx1">
                    <a:lumMod val="50000"/>
                  </a:schemeClr>
                </a:solidFill>
              </a:rPr>
              <a:t>Осинниковский городской округ</a:t>
            </a:r>
          </a:p>
        </p:txBody>
      </p:sp>
      <p:pic>
        <p:nvPicPr>
          <p:cNvPr id="1027" name="Picture 3" descr="C:\Users\User\Desktop\хрень\все для презентаций\white\3D Character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45" y="563185"/>
            <a:ext cx="3103267" cy="2585177"/>
          </a:xfrm>
          <a:prstGeom prst="rect">
            <a:avLst/>
          </a:prstGeom>
          <a:ln>
            <a:noFill/>
          </a:ln>
          <a:effectLst>
            <a:glow>
              <a:schemeClr val="accent1">
                <a:alpha val="23000"/>
              </a:schemeClr>
            </a:glow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Desktop\хрень\все для презентаций\white\3D Character (28)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13" r="19590"/>
          <a:stretch/>
        </p:blipFill>
        <p:spPr bwMode="auto">
          <a:xfrm>
            <a:off x="5207456" y="1350415"/>
            <a:ext cx="3992869" cy="5235580"/>
          </a:xfrm>
          <a:prstGeom prst="rect">
            <a:avLst/>
          </a:prstGeom>
          <a:ln>
            <a:noFill/>
          </a:ln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Группа 22"/>
          <p:cNvGrpSpPr/>
          <p:nvPr/>
        </p:nvGrpSpPr>
        <p:grpSpPr>
          <a:xfrm>
            <a:off x="1926591" y="1632148"/>
            <a:ext cx="4661633" cy="4832968"/>
            <a:chOff x="1979712" y="1632148"/>
            <a:chExt cx="4661633" cy="4832968"/>
          </a:xfrm>
        </p:grpSpPr>
        <p:sp>
          <p:nvSpPr>
            <p:cNvPr id="24" name="Равнобедренный треугольник 23"/>
            <p:cNvSpPr/>
            <p:nvPr/>
          </p:nvSpPr>
          <p:spPr>
            <a:xfrm>
              <a:off x="1979712" y="1632148"/>
              <a:ext cx="4661633" cy="4826203"/>
            </a:xfrm>
            <a:prstGeom prst="triangl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chilly" dir="t"/>
            </a:scene3d>
            <a:sp3d prstMaterial="translucentPowder">
              <a:bevelT w="127000" h="25400" prst="softRound"/>
            </a:sp3d>
          </p:spPr>
        </p:sp>
        <p:sp>
          <p:nvSpPr>
            <p:cNvPr id="27" name="Полилиния 26"/>
            <p:cNvSpPr/>
            <p:nvPr/>
          </p:nvSpPr>
          <p:spPr>
            <a:xfrm>
              <a:off x="3571065" y="2406971"/>
              <a:ext cx="1478926" cy="1638277"/>
            </a:xfrm>
            <a:custGeom>
              <a:avLst/>
              <a:gdLst>
                <a:gd name="connsiteX0" fmla="*/ 0 w 1411717"/>
                <a:gd name="connsiteY0" fmla="*/ 192168 h 1152987"/>
                <a:gd name="connsiteX1" fmla="*/ 192168 w 1411717"/>
                <a:gd name="connsiteY1" fmla="*/ 0 h 1152987"/>
                <a:gd name="connsiteX2" fmla="*/ 1219549 w 1411717"/>
                <a:gd name="connsiteY2" fmla="*/ 0 h 1152987"/>
                <a:gd name="connsiteX3" fmla="*/ 1411717 w 1411717"/>
                <a:gd name="connsiteY3" fmla="*/ 192168 h 1152987"/>
                <a:gd name="connsiteX4" fmla="*/ 1411717 w 1411717"/>
                <a:gd name="connsiteY4" fmla="*/ 960819 h 1152987"/>
                <a:gd name="connsiteX5" fmla="*/ 1219549 w 1411717"/>
                <a:gd name="connsiteY5" fmla="*/ 1152987 h 1152987"/>
                <a:gd name="connsiteX6" fmla="*/ 192168 w 1411717"/>
                <a:gd name="connsiteY6" fmla="*/ 1152987 h 1152987"/>
                <a:gd name="connsiteX7" fmla="*/ 0 w 1411717"/>
                <a:gd name="connsiteY7" fmla="*/ 960819 h 1152987"/>
                <a:gd name="connsiteX8" fmla="*/ 0 w 1411717"/>
                <a:gd name="connsiteY8" fmla="*/ 192168 h 11529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1717" h="1152987">
                  <a:moveTo>
                    <a:pt x="0" y="192168"/>
                  </a:moveTo>
                  <a:cubicBezTo>
                    <a:pt x="0" y="86037"/>
                    <a:pt x="86037" y="0"/>
                    <a:pt x="192168" y="0"/>
                  </a:cubicBezTo>
                  <a:lnTo>
                    <a:pt x="1219549" y="0"/>
                  </a:lnTo>
                  <a:cubicBezTo>
                    <a:pt x="1325680" y="0"/>
                    <a:pt x="1411717" y="86037"/>
                    <a:pt x="1411717" y="192168"/>
                  </a:cubicBezTo>
                  <a:lnTo>
                    <a:pt x="1411717" y="960819"/>
                  </a:lnTo>
                  <a:cubicBezTo>
                    <a:pt x="1411717" y="1066950"/>
                    <a:pt x="1325680" y="1152987"/>
                    <a:pt x="1219549" y="1152987"/>
                  </a:cubicBezTo>
                  <a:lnTo>
                    <a:pt x="192168" y="1152987"/>
                  </a:lnTo>
                  <a:cubicBezTo>
                    <a:pt x="86037" y="1152987"/>
                    <a:pt x="0" y="1066950"/>
                    <a:pt x="0" y="960819"/>
                  </a:cubicBezTo>
                  <a:lnTo>
                    <a:pt x="0" y="19216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9DD9">
                    <a:lumMod val="20000"/>
                    <a:lumOff val="80000"/>
                  </a:srgbClr>
                </a:gs>
                <a:gs pos="25000">
                  <a:srgbClr val="009DD9">
                    <a:lumMod val="40000"/>
                    <a:lumOff val="60000"/>
                  </a:srgbClr>
                </a:gs>
                <a:gs pos="75000">
                  <a:srgbClr val="009DD9">
                    <a:lumMod val="60000"/>
                    <a:lumOff val="40000"/>
                  </a:srgbClr>
                </a:gs>
                <a:gs pos="100000">
                  <a:srgbClr val="009DD9">
                    <a:lumMod val="75000"/>
                  </a:srgbClr>
                </a:gs>
              </a:gsLst>
              <a:lin ang="16200000" scaled="1"/>
              <a:tileRect/>
            </a:gra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txBody>
            <a:bodyPr spcFirstLastPara="0" vert="horz" wrap="square" lIns="86764" tIns="86764" rIns="86764" bIns="86764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/>
                  <a:ea typeface="+mn-ea"/>
                  <a:cs typeface="+mn-cs"/>
                </a:rPr>
                <a:t>Отдел </a:t>
              </a:r>
              <a:r>
                <a:rPr kumimoji="0" lang="ru-RU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/>
                  <a:ea typeface="+mn-ea"/>
                  <a:cs typeface="+mn-cs"/>
                </a:rPr>
                <a:t>содействия малому и среднему </a:t>
              </a:r>
              <a:r>
                <a:rPr kumimoji="0" lang="ru-RU" sz="1400" b="1" i="0" u="none" strike="noStrike" kern="0" cap="none" spc="0" normalizeH="0" baseline="0" noProof="0" dirty="0" err="1" smtClean="0">
                  <a:ln>
                    <a:noFill/>
                  </a:ln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Verdana"/>
                  <a:ea typeface="+mn-ea"/>
                  <a:cs typeface="+mn-cs"/>
                </a:rPr>
                <a:t>предприни-мательству</a:t>
              </a:r>
              <a:endParaRPr kumimoji="0" lang="ru-RU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28" name="Полилиния 27"/>
            <p:cNvSpPr/>
            <p:nvPr/>
          </p:nvSpPr>
          <p:spPr>
            <a:xfrm>
              <a:off x="3244641" y="4114858"/>
              <a:ext cx="2131773" cy="1326331"/>
            </a:xfrm>
            <a:custGeom>
              <a:avLst/>
              <a:gdLst>
                <a:gd name="connsiteX0" fmla="*/ 0 w 2131773"/>
                <a:gd name="connsiteY0" fmla="*/ 156441 h 938625"/>
                <a:gd name="connsiteX1" fmla="*/ 156441 w 2131773"/>
                <a:gd name="connsiteY1" fmla="*/ 0 h 938625"/>
                <a:gd name="connsiteX2" fmla="*/ 1975332 w 2131773"/>
                <a:gd name="connsiteY2" fmla="*/ 0 h 938625"/>
                <a:gd name="connsiteX3" fmla="*/ 2131773 w 2131773"/>
                <a:gd name="connsiteY3" fmla="*/ 156441 h 938625"/>
                <a:gd name="connsiteX4" fmla="*/ 2131773 w 2131773"/>
                <a:gd name="connsiteY4" fmla="*/ 782184 h 938625"/>
                <a:gd name="connsiteX5" fmla="*/ 1975332 w 2131773"/>
                <a:gd name="connsiteY5" fmla="*/ 938625 h 938625"/>
                <a:gd name="connsiteX6" fmla="*/ 156441 w 2131773"/>
                <a:gd name="connsiteY6" fmla="*/ 938625 h 938625"/>
                <a:gd name="connsiteX7" fmla="*/ 0 w 2131773"/>
                <a:gd name="connsiteY7" fmla="*/ 782184 h 938625"/>
                <a:gd name="connsiteX8" fmla="*/ 0 w 2131773"/>
                <a:gd name="connsiteY8" fmla="*/ 156441 h 938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1773" h="938625">
                  <a:moveTo>
                    <a:pt x="0" y="156441"/>
                  </a:moveTo>
                  <a:cubicBezTo>
                    <a:pt x="0" y="70041"/>
                    <a:pt x="70041" y="0"/>
                    <a:pt x="156441" y="0"/>
                  </a:cubicBezTo>
                  <a:lnTo>
                    <a:pt x="1975332" y="0"/>
                  </a:lnTo>
                  <a:cubicBezTo>
                    <a:pt x="2061732" y="0"/>
                    <a:pt x="2131773" y="70041"/>
                    <a:pt x="2131773" y="156441"/>
                  </a:cubicBezTo>
                  <a:lnTo>
                    <a:pt x="2131773" y="782184"/>
                  </a:lnTo>
                  <a:cubicBezTo>
                    <a:pt x="2131773" y="868584"/>
                    <a:pt x="2061732" y="938625"/>
                    <a:pt x="1975332" y="938625"/>
                  </a:cubicBezTo>
                  <a:lnTo>
                    <a:pt x="156441" y="938625"/>
                  </a:lnTo>
                  <a:cubicBezTo>
                    <a:pt x="70041" y="938625"/>
                    <a:pt x="0" y="868584"/>
                    <a:pt x="0" y="782184"/>
                  </a:cubicBezTo>
                  <a:lnTo>
                    <a:pt x="0" y="1564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9DD9">
                    <a:lumMod val="20000"/>
                    <a:lumOff val="80000"/>
                  </a:srgbClr>
                </a:gs>
                <a:gs pos="25000">
                  <a:srgbClr val="009DD9">
                    <a:lumMod val="40000"/>
                    <a:lumOff val="60000"/>
                  </a:srgbClr>
                </a:gs>
                <a:gs pos="75000">
                  <a:srgbClr val="009DD9">
                    <a:lumMod val="60000"/>
                    <a:lumOff val="40000"/>
                  </a:srgbClr>
                </a:gs>
                <a:gs pos="100000">
                  <a:srgbClr val="009DD9">
                    <a:lumMod val="75000"/>
                  </a:srgb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txBody>
            <a:bodyPr spcFirstLastPara="0" vert="horz" wrap="square" lIns="86764" tIns="86764" rIns="86764" bIns="86764" numCol="1" spcCol="1270" anchor="ctr" anchorCtr="0">
              <a:noAutofit/>
            </a:bodyPr>
            <a:lstStyle/>
            <a:p>
              <a:pPr algn="ctr" defTabSz="355600">
                <a:lnSpc>
                  <a:spcPct val="90000"/>
                </a:lnSpc>
                <a:spcBef>
                  <a:spcPct val="0"/>
                </a:spcBef>
                <a:defRPr/>
              </a:pPr>
              <a:r>
                <a:rPr lang="ru-RU" sz="1400" b="1" kern="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/>
                </a:rPr>
                <a:t>Отдел </a:t>
              </a:r>
              <a:r>
                <a:rPr lang="ru-RU" sz="1400" b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/>
                </a:rPr>
                <a:t>по потребительскому рынку и защите прав потребителей</a:t>
              </a:r>
            </a:p>
          </p:txBody>
        </p:sp>
        <p:sp>
          <p:nvSpPr>
            <p:cNvPr id="29" name="Полилиния 28"/>
            <p:cNvSpPr/>
            <p:nvPr/>
          </p:nvSpPr>
          <p:spPr>
            <a:xfrm>
              <a:off x="2928144" y="5517232"/>
              <a:ext cx="2764767" cy="947884"/>
            </a:xfrm>
            <a:custGeom>
              <a:avLst/>
              <a:gdLst>
                <a:gd name="connsiteX0" fmla="*/ 0 w 2764767"/>
                <a:gd name="connsiteY0" fmla="*/ 117349 h 704082"/>
                <a:gd name="connsiteX1" fmla="*/ 117349 w 2764767"/>
                <a:gd name="connsiteY1" fmla="*/ 0 h 704082"/>
                <a:gd name="connsiteX2" fmla="*/ 2647418 w 2764767"/>
                <a:gd name="connsiteY2" fmla="*/ 0 h 704082"/>
                <a:gd name="connsiteX3" fmla="*/ 2764767 w 2764767"/>
                <a:gd name="connsiteY3" fmla="*/ 117349 h 704082"/>
                <a:gd name="connsiteX4" fmla="*/ 2764767 w 2764767"/>
                <a:gd name="connsiteY4" fmla="*/ 586733 h 704082"/>
                <a:gd name="connsiteX5" fmla="*/ 2647418 w 2764767"/>
                <a:gd name="connsiteY5" fmla="*/ 704082 h 704082"/>
                <a:gd name="connsiteX6" fmla="*/ 117349 w 2764767"/>
                <a:gd name="connsiteY6" fmla="*/ 704082 h 704082"/>
                <a:gd name="connsiteX7" fmla="*/ 0 w 2764767"/>
                <a:gd name="connsiteY7" fmla="*/ 586733 h 704082"/>
                <a:gd name="connsiteX8" fmla="*/ 0 w 2764767"/>
                <a:gd name="connsiteY8" fmla="*/ 117349 h 704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4767" h="704082">
                  <a:moveTo>
                    <a:pt x="0" y="117349"/>
                  </a:moveTo>
                  <a:cubicBezTo>
                    <a:pt x="0" y="52539"/>
                    <a:pt x="52539" y="0"/>
                    <a:pt x="117349" y="0"/>
                  </a:cubicBezTo>
                  <a:lnTo>
                    <a:pt x="2647418" y="0"/>
                  </a:lnTo>
                  <a:cubicBezTo>
                    <a:pt x="2712228" y="0"/>
                    <a:pt x="2764767" y="52539"/>
                    <a:pt x="2764767" y="117349"/>
                  </a:cubicBezTo>
                  <a:lnTo>
                    <a:pt x="2764767" y="586733"/>
                  </a:lnTo>
                  <a:cubicBezTo>
                    <a:pt x="2764767" y="651543"/>
                    <a:pt x="2712228" y="704082"/>
                    <a:pt x="2647418" y="704082"/>
                  </a:cubicBezTo>
                  <a:lnTo>
                    <a:pt x="117349" y="704082"/>
                  </a:lnTo>
                  <a:cubicBezTo>
                    <a:pt x="52539" y="704082"/>
                    <a:pt x="0" y="651543"/>
                    <a:pt x="0" y="586733"/>
                  </a:cubicBezTo>
                  <a:lnTo>
                    <a:pt x="0" y="117349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9DD9">
                    <a:lumMod val="20000"/>
                    <a:lumOff val="80000"/>
                  </a:srgbClr>
                </a:gs>
                <a:gs pos="25000">
                  <a:srgbClr val="009DD9">
                    <a:lumMod val="40000"/>
                    <a:lumOff val="60000"/>
                  </a:srgbClr>
                </a:gs>
                <a:gs pos="75000">
                  <a:srgbClr val="009DD9">
                    <a:lumMod val="60000"/>
                    <a:lumOff val="40000"/>
                  </a:srgbClr>
                </a:gs>
                <a:gs pos="100000">
                  <a:srgbClr val="009DD9">
                    <a:lumMod val="75000"/>
                  </a:srgbClr>
                </a:gs>
              </a:gsLst>
              <a:path path="circle">
                <a:fillToRect r="100000" b="100000"/>
              </a:path>
              <a:tileRect l="-100000" t="-100000"/>
            </a:gradFill>
            <a:ln w="12700" cap="flat" cmpd="sng" algn="ctr">
              <a:noFill/>
              <a:prstDash val="solid"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 z="12700">
              <a:bevelT w="190500" h="38100"/>
            </a:sp3d>
          </p:spPr>
          <p:txBody>
            <a:bodyPr spcFirstLastPara="0" vert="horz" wrap="square" lIns="86764" tIns="86764" rIns="86764" bIns="86764" numCol="1" spcCol="1270" anchor="ctr" anchorCtr="0">
              <a:noAutofit/>
            </a:bodyPr>
            <a:lstStyle/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kern="0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/>
                </a:rPr>
                <a:t>Городской фонд </a:t>
              </a:r>
              <a:r>
                <a:rPr lang="ru-RU" sz="1400" b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/>
                </a:rPr>
                <a:t>поддержки малого предпринимательства </a:t>
              </a:r>
            </a:p>
            <a:p>
              <a:pPr marL="0" marR="0" lvl="0" indent="0" algn="ctr" defTabSz="355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1400" b="1" kern="0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Verdana"/>
                </a:rPr>
                <a:t>г. Осинники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4984063" y="2992173"/>
            <a:ext cx="385248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начальник отдела</a:t>
            </a:r>
            <a:endParaRPr kumimoji="0" lang="en-US" sz="1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Куралесова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Елена Николаевна</a:t>
            </a:r>
            <a:endParaRPr kumimoji="0" lang="ru-RU" sz="14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334956" y="4506767"/>
            <a:ext cx="387408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начальник </a:t>
            </a: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отдела </a:t>
            </a:r>
            <a:endParaRPr lang="en-US" sz="1400" kern="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Белова Алла Борисовна </a:t>
            </a:r>
            <a:endParaRPr kumimoji="0" lang="ru-RU" sz="1200" b="1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69127" y="5816289"/>
            <a:ext cx="3678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и.о. </a:t>
            </a:r>
            <a:r>
              <a:rPr kumimoji="0" lang="ru-RU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директора 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1400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kern="0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kumimoji="0" lang="ru-RU" sz="1200" b="1" i="1" u="none" strike="noStrike" kern="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Бардюкова</a:t>
            </a:r>
            <a:r>
              <a:rPr kumimoji="0" lang="ru-RU" sz="1200" b="1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r>
              <a:rPr kumimoji="0" lang="ru-RU" sz="1200" b="1" i="1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Людмила Николаевна</a:t>
            </a:r>
            <a:endParaRPr kumimoji="0" lang="ru-RU" sz="1100" b="1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552846" y="3148362"/>
            <a:ext cx="1859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8 (</a:t>
            </a:r>
            <a:r>
              <a:rPr kumimoji="0" lang="ru-RU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38471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) 4-15-78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06828" y="4908873"/>
            <a:ext cx="238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8 (38471) 4-38-00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1560" y="6071066"/>
            <a:ext cx="238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8 (38471) 4-41-78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6" name="Прямоугольник 25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38" name="Прямоугольник 37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68125" y="985817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Начинающим предпринимателям всегда готовы оказать консультационную поддержку:</a:t>
            </a:r>
            <a:endParaRPr lang="ru-RU" b="1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22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C:\Users\User\Desktop\слайды\марине\открытие отдел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412776"/>
            <a:ext cx="3203848" cy="5373939"/>
          </a:xfrm>
          <a:prstGeom prst="rect">
            <a:avLst/>
          </a:prstGeom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4154" y="1826416"/>
            <a:ext cx="6731695" cy="4738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chemeClr val="tx1">
                    <a:lumMod val="50000"/>
                  </a:schemeClr>
                </a:solidFill>
              </a:rPr>
              <a:t>Осинниковский городской округ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9023" y="88912"/>
            <a:ext cx="59650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Муниципальная программа «Развитие и поддержка </a:t>
            </a:r>
          </a:p>
          <a:p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малого и среднего предпринимательства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в муниципальном образовании – </a:t>
            </a:r>
            <a:r>
              <a:rPr lang="ru-RU" b="1" dirty="0" err="1" smtClean="0">
                <a:solidFill>
                  <a:schemeClr val="tx1">
                    <a:lumMod val="50000"/>
                  </a:schemeClr>
                </a:solidFill>
              </a:rPr>
              <a:t>Осинниковский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 городской округ»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на 2014-2016 годы</a:t>
            </a:r>
            <a:endParaRPr lang="ru-RU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81" name="Полилиния 80"/>
          <p:cNvSpPr/>
          <p:nvPr/>
        </p:nvSpPr>
        <p:spPr>
          <a:xfrm>
            <a:off x="6040381" y="3771809"/>
            <a:ext cx="2977587" cy="1010646"/>
          </a:xfrm>
          <a:custGeom>
            <a:avLst/>
            <a:gdLst>
              <a:gd name="connsiteX0" fmla="*/ 0 w 3047945"/>
              <a:gd name="connsiteY0" fmla="*/ 0 h 2824480"/>
              <a:gd name="connsiteX1" fmla="*/ 3047945 w 3047945"/>
              <a:gd name="connsiteY1" fmla="*/ 0 h 2824480"/>
              <a:gd name="connsiteX2" fmla="*/ 3047945 w 3047945"/>
              <a:gd name="connsiteY2" fmla="*/ 2824480 h 2824480"/>
              <a:gd name="connsiteX3" fmla="*/ 0 w 3047945"/>
              <a:gd name="connsiteY3" fmla="*/ 2824480 h 2824480"/>
              <a:gd name="connsiteX4" fmla="*/ 0 w 3047945"/>
              <a:gd name="connsiteY4" fmla="*/ 0 h 282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945" h="2824480">
                <a:moveTo>
                  <a:pt x="0" y="0"/>
                </a:moveTo>
                <a:lnTo>
                  <a:pt x="3047945" y="0"/>
                </a:lnTo>
                <a:lnTo>
                  <a:pt x="3047945" y="2824480"/>
                </a:lnTo>
                <a:lnTo>
                  <a:pt x="0" y="282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3957" tIns="0" rIns="0" bIns="0" numCol="1" spcCol="1270" anchor="t" anchorCtr="0">
            <a:noAutofit/>
          </a:bodyPr>
          <a:lstStyle/>
          <a:p>
            <a:pPr lvl="0" algn="r" defTabSz="755650">
              <a:lnSpc>
                <a:spcPct val="90000"/>
              </a:lnSpc>
              <a:spcBef>
                <a:spcPct val="0"/>
              </a:spcBef>
            </a:pPr>
            <a:r>
              <a:rPr lang="ru-RU" sz="1700" b="1" dirty="0">
                <a:solidFill>
                  <a:srgbClr val="0070C0"/>
                </a:solidFill>
              </a:rPr>
              <a:t>И</a:t>
            </a:r>
            <a:r>
              <a:rPr lang="ru-RU" sz="1700" b="1" kern="1200" dirty="0" smtClean="0">
                <a:solidFill>
                  <a:srgbClr val="0070C0"/>
                </a:solidFill>
              </a:rPr>
              <a:t>нформационная поддержка </a:t>
            </a:r>
          </a:p>
          <a:p>
            <a:pPr lvl="0" algn="r" defTabSz="755650">
              <a:lnSpc>
                <a:spcPct val="90000"/>
              </a:lnSpc>
              <a:spcBef>
                <a:spcPct val="0"/>
              </a:spcBef>
            </a:pPr>
            <a:r>
              <a:rPr lang="ru-RU" sz="1700" b="1" kern="1200" dirty="0" smtClean="0">
                <a:solidFill>
                  <a:srgbClr val="0070C0"/>
                </a:solidFill>
              </a:rPr>
              <a:t>начинающих предпринимателей</a:t>
            </a:r>
            <a:endParaRPr lang="ru-RU" sz="1700" b="1" kern="1200" dirty="0">
              <a:solidFill>
                <a:srgbClr val="0070C0"/>
              </a:solidFill>
            </a:endParaRPr>
          </a:p>
        </p:txBody>
      </p:sp>
      <p:sp>
        <p:nvSpPr>
          <p:cNvPr id="78" name="Полилиния 77"/>
          <p:cNvSpPr/>
          <p:nvPr/>
        </p:nvSpPr>
        <p:spPr>
          <a:xfrm>
            <a:off x="3059489" y="3745478"/>
            <a:ext cx="3447153" cy="1482231"/>
          </a:xfrm>
          <a:custGeom>
            <a:avLst/>
            <a:gdLst>
              <a:gd name="connsiteX0" fmla="*/ 0 w 3047945"/>
              <a:gd name="connsiteY0" fmla="*/ 0 h 2824480"/>
              <a:gd name="connsiteX1" fmla="*/ 3047945 w 3047945"/>
              <a:gd name="connsiteY1" fmla="*/ 0 h 2824480"/>
              <a:gd name="connsiteX2" fmla="*/ 3047945 w 3047945"/>
              <a:gd name="connsiteY2" fmla="*/ 2824480 h 2824480"/>
              <a:gd name="connsiteX3" fmla="*/ 0 w 3047945"/>
              <a:gd name="connsiteY3" fmla="*/ 2824480 h 2824480"/>
              <a:gd name="connsiteX4" fmla="*/ 0 w 3047945"/>
              <a:gd name="connsiteY4" fmla="*/ 0 h 282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945" h="2824480">
                <a:moveTo>
                  <a:pt x="0" y="0"/>
                </a:moveTo>
                <a:lnTo>
                  <a:pt x="3047945" y="0"/>
                </a:lnTo>
                <a:lnTo>
                  <a:pt x="3047945" y="2824480"/>
                </a:lnTo>
                <a:lnTo>
                  <a:pt x="0" y="282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3957" tIns="0" rIns="0" bIns="0" numCol="1" spcCol="1270" anchor="t" anchorCtr="0">
            <a:noAutofit/>
          </a:bodyPr>
          <a:lstStyle/>
          <a:p>
            <a:pPr lvl="0" algn="ctr" defTabSz="755650">
              <a:spcBef>
                <a:spcPct val="0"/>
              </a:spcBef>
            </a:pPr>
            <a:r>
              <a:rPr lang="ru-RU" sz="1700" b="1" kern="1200" dirty="0" smtClean="0">
                <a:solidFill>
                  <a:schemeClr val="accent1">
                    <a:lumMod val="50000"/>
                  </a:schemeClr>
                </a:solidFill>
              </a:rPr>
              <a:t>Финансовая поддержка </a:t>
            </a:r>
            <a:endParaRPr lang="en-US" sz="1700" b="1" kern="1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lvl="0" algn="ctr" defTabSz="755650">
              <a:spcBef>
                <a:spcPct val="0"/>
              </a:spcBef>
            </a:pPr>
            <a:r>
              <a:rPr lang="ru-RU" sz="1700" b="1" kern="1200" dirty="0" smtClean="0">
                <a:solidFill>
                  <a:schemeClr val="accent1">
                    <a:lumMod val="50000"/>
                  </a:schemeClr>
                </a:solidFill>
              </a:rPr>
              <a:t>начинающих предпринимателей:</a:t>
            </a:r>
          </a:p>
          <a:p>
            <a:pPr marL="285750" lvl="0" indent="-285750" algn="ctr" defTabSz="755650">
              <a:spcBef>
                <a:spcPct val="0"/>
              </a:spcBef>
              <a:buFont typeface="Wingdings" pitchFamily="2" charset="2"/>
              <a:buChar char="v"/>
            </a:pP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</a:rPr>
              <a:t>Гранты</a:t>
            </a:r>
          </a:p>
          <a:p>
            <a:pPr marL="285750" lvl="0" indent="-285750" algn="ctr" defTabSz="755650">
              <a:spcBef>
                <a:spcPct val="0"/>
              </a:spcBef>
              <a:buFont typeface="Wingdings" pitchFamily="2" charset="2"/>
              <a:buChar char="v"/>
            </a:pPr>
            <a:r>
              <a:rPr lang="ru-RU" sz="1700" b="1" kern="1200" dirty="0" smtClean="0">
                <a:solidFill>
                  <a:schemeClr val="accent1">
                    <a:lumMod val="50000"/>
                  </a:schemeClr>
                </a:solidFill>
              </a:rPr>
              <a:t>Льготные </a:t>
            </a:r>
            <a:r>
              <a:rPr lang="ru-RU" sz="1700" b="1" kern="1200" dirty="0" err="1" smtClean="0">
                <a:solidFill>
                  <a:schemeClr val="accent1">
                    <a:lumMod val="50000"/>
                  </a:schemeClr>
                </a:solidFill>
              </a:rPr>
              <a:t>микрокредиты</a:t>
            </a:r>
            <a:endParaRPr lang="ru-RU" sz="1700" b="1" kern="12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285750" lvl="0" indent="-285750" algn="ctr" defTabSz="755650">
              <a:spcBef>
                <a:spcPct val="0"/>
              </a:spcBef>
              <a:buFont typeface="Wingdings" pitchFamily="2" charset="2"/>
              <a:buChar char="v"/>
            </a:pP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</a:rPr>
              <a:t>Субсидирование затрат</a:t>
            </a:r>
          </a:p>
        </p:txBody>
      </p:sp>
      <p:sp>
        <p:nvSpPr>
          <p:cNvPr id="82" name="Полилиния 81"/>
          <p:cNvSpPr/>
          <p:nvPr/>
        </p:nvSpPr>
        <p:spPr>
          <a:xfrm>
            <a:off x="5135394" y="5229200"/>
            <a:ext cx="2977587" cy="1010646"/>
          </a:xfrm>
          <a:custGeom>
            <a:avLst/>
            <a:gdLst>
              <a:gd name="connsiteX0" fmla="*/ 0 w 3047945"/>
              <a:gd name="connsiteY0" fmla="*/ 0 h 2824480"/>
              <a:gd name="connsiteX1" fmla="*/ 3047945 w 3047945"/>
              <a:gd name="connsiteY1" fmla="*/ 0 h 2824480"/>
              <a:gd name="connsiteX2" fmla="*/ 3047945 w 3047945"/>
              <a:gd name="connsiteY2" fmla="*/ 2824480 h 2824480"/>
              <a:gd name="connsiteX3" fmla="*/ 0 w 3047945"/>
              <a:gd name="connsiteY3" fmla="*/ 2824480 h 2824480"/>
              <a:gd name="connsiteX4" fmla="*/ 0 w 3047945"/>
              <a:gd name="connsiteY4" fmla="*/ 0 h 282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945" h="2824480">
                <a:moveTo>
                  <a:pt x="0" y="0"/>
                </a:moveTo>
                <a:lnTo>
                  <a:pt x="3047945" y="0"/>
                </a:lnTo>
                <a:lnTo>
                  <a:pt x="3047945" y="2824480"/>
                </a:lnTo>
                <a:lnTo>
                  <a:pt x="0" y="282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3957" tIns="0" rIns="0" bIns="0" numCol="1" spcCol="1270" anchor="t" anchorCtr="0">
            <a:noAutofit/>
          </a:bodyPr>
          <a:lstStyle/>
          <a:p>
            <a:pPr lvl="0" algn="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00" b="1" dirty="0" smtClean="0">
                <a:solidFill>
                  <a:schemeClr val="accent5">
                    <a:lumMod val="75000"/>
                  </a:schemeClr>
                </a:solidFill>
              </a:rPr>
              <a:t>Консультационная </a:t>
            </a:r>
            <a:r>
              <a:rPr lang="ru-RU" sz="1700" b="1" kern="1200" dirty="0" smtClean="0">
                <a:solidFill>
                  <a:schemeClr val="accent5">
                    <a:lumMod val="75000"/>
                  </a:schemeClr>
                </a:solidFill>
              </a:rPr>
              <a:t>поддержка</a:t>
            </a:r>
            <a:endParaRPr lang="ru-RU" sz="1700" b="1" kern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4" name="Полилиния 23"/>
          <p:cNvSpPr/>
          <p:nvPr/>
        </p:nvSpPr>
        <p:spPr>
          <a:xfrm flipH="1">
            <a:off x="4606801" y="2204864"/>
            <a:ext cx="4034771" cy="751787"/>
          </a:xfrm>
          <a:custGeom>
            <a:avLst/>
            <a:gdLst>
              <a:gd name="connsiteX0" fmla="*/ 0 w 3047945"/>
              <a:gd name="connsiteY0" fmla="*/ 0 h 2824480"/>
              <a:gd name="connsiteX1" fmla="*/ 3047945 w 3047945"/>
              <a:gd name="connsiteY1" fmla="*/ 0 h 2824480"/>
              <a:gd name="connsiteX2" fmla="*/ 3047945 w 3047945"/>
              <a:gd name="connsiteY2" fmla="*/ 2824480 h 2824480"/>
              <a:gd name="connsiteX3" fmla="*/ 0 w 3047945"/>
              <a:gd name="connsiteY3" fmla="*/ 2824480 h 2824480"/>
              <a:gd name="connsiteX4" fmla="*/ 0 w 3047945"/>
              <a:gd name="connsiteY4" fmla="*/ 0 h 282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47945" h="2824480">
                <a:moveTo>
                  <a:pt x="0" y="0"/>
                </a:moveTo>
                <a:lnTo>
                  <a:pt x="3047945" y="0"/>
                </a:lnTo>
                <a:lnTo>
                  <a:pt x="3047945" y="2824480"/>
                </a:lnTo>
                <a:lnTo>
                  <a:pt x="0" y="282448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3957" tIns="0" rIns="0" bIns="0" numCol="1" spcCol="1270" anchor="t" anchorCtr="0">
            <a:noAutofit/>
          </a:bodyPr>
          <a:lstStyle/>
          <a:p>
            <a:pPr lvl="0" algn="ctr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700" b="1" kern="1200" dirty="0" smtClean="0">
                <a:solidFill>
                  <a:schemeClr val="accent6">
                    <a:lumMod val="75000"/>
                  </a:schemeClr>
                </a:solidFill>
              </a:rPr>
              <a:t>Развитие приоритетных для Осинниковского городского округа сфер деятельности</a:t>
            </a:r>
            <a:endParaRPr lang="ru-RU" sz="1700" b="1" kern="12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26" name="Прямоугольник 25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504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 descr="C:\Users\User\Desktop\слайды\марине\Петрова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19863" y="2769788"/>
            <a:ext cx="3360449" cy="2520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User\Desktop\слайды\марине\Бабаян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9" y="2581836"/>
            <a:ext cx="3862033" cy="2896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chemeClr val="tx1">
                    <a:lumMod val="50000"/>
                  </a:schemeClr>
                </a:solidFill>
              </a:rPr>
              <a:t>Осинниковский городской округ</a:t>
            </a:r>
          </a:p>
        </p:txBody>
      </p:sp>
      <p:sp>
        <p:nvSpPr>
          <p:cNvPr id="2050" name="TextBox 2049"/>
          <p:cNvSpPr txBox="1"/>
          <p:nvPr/>
        </p:nvSpPr>
        <p:spPr>
          <a:xfrm>
            <a:off x="528362" y="202898"/>
            <a:ext cx="4807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chemeClr val="tx1">
                    <a:lumMod val="50000"/>
                  </a:schemeClr>
                </a:solidFill>
              </a:rPr>
              <a:t>Итоги реализации программы в 2013 году</a:t>
            </a:r>
            <a:endParaRPr lang="ru-RU" b="1" u="sng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051" name="TextBox 2050"/>
          <p:cNvSpPr txBox="1"/>
          <p:nvPr/>
        </p:nvSpPr>
        <p:spPr>
          <a:xfrm>
            <a:off x="1583832" y="980679"/>
            <a:ext cx="55297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В рамках программы оказана финансовая поддержка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16 субъектам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предпринимательской деятельности </a:t>
            </a:r>
          </a:p>
          <a:p>
            <a:pPr algn="ctr"/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на общую сумму </a:t>
            </a:r>
            <a:r>
              <a:rPr lang="ru-RU" b="1" dirty="0" smtClean="0">
                <a:solidFill>
                  <a:schemeClr val="tx1">
                    <a:lumMod val="50000"/>
                  </a:schemeClr>
                </a:solidFill>
              </a:rPr>
              <a:t>5,4 </a:t>
            </a:r>
            <a:r>
              <a:rPr lang="ru-RU" b="1" dirty="0" err="1" smtClean="0">
                <a:solidFill>
                  <a:schemeClr val="tx1">
                    <a:lumMod val="50000"/>
                  </a:schemeClr>
                </a:solidFill>
              </a:rPr>
              <a:t>млн.рублей</a:t>
            </a:r>
            <a:endParaRPr lang="ru-RU" b="1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704" y="1955734"/>
            <a:ext cx="7523163" cy="426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3" name="Группа 72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74" name="Прямоугольник 73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5" name="Прямоугольник 74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6" name="Прямоугольник 75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77" name="Прямоугольник 76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813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rgbClr val="7F7F7F">
                    <a:lumMod val="50000"/>
                  </a:srgbClr>
                </a:solidFill>
              </a:rPr>
              <a:t>Осинниковский городской округ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0043" y="386189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F7F7F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ПРЕДПРИНИМАТЕЛИ</a:t>
            </a:r>
            <a:endParaRPr lang="ru-RU" sz="2400" b="1" dirty="0">
              <a:solidFill>
                <a:srgbClr val="7F7F7F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6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148" y="5217331"/>
            <a:ext cx="5342984" cy="12423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4" name="Прямоугольник 13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pic>
        <p:nvPicPr>
          <p:cNvPr id="18" name="Picture 2" descr="C:\Users\User\Desktop\завод\_DSC645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912314"/>
            <a:ext cx="4352909" cy="3498617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User\Desktop\завод\_DSC646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980" y="1637211"/>
            <a:ext cx="4781654" cy="4139837"/>
          </a:xfrm>
          <a:prstGeom prst="rect">
            <a:avLst/>
          </a:prstGeom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5642" y="924249"/>
            <a:ext cx="8038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1" indent="-285750" algn="r">
              <a:buFont typeface="Wingdings" pitchFamily="2" charset="2"/>
              <a:buChar char="ü"/>
            </a:pPr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Ключевой </a:t>
            </a: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инвестиционный проект – </a:t>
            </a:r>
            <a:endParaRPr lang="ru-RU" b="1" i="1" u="sng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algn="r"/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завод </a:t>
            </a: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производству соков </a:t>
            </a:r>
            <a:endParaRPr lang="ru-RU" b="1" i="1" u="sng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lvl="1" algn="r"/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 </a:t>
            </a: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торговой маркой «Забота</a:t>
            </a:r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endParaRPr lang="ru-RU" b="1" i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endParaRPr lang="ru-RU" b="1" i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8" name="Picture 2" descr="C:\Users\User\Desktop\Забот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08" y="631863"/>
            <a:ext cx="2625533" cy="1552311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72850272"/>
              </p:ext>
            </p:extLst>
          </p:nvPr>
        </p:nvGraphicFramePr>
        <p:xfrm>
          <a:off x="959518" y="183404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9399" y="2443006"/>
            <a:ext cx="2689020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1 млрд. 12 млн. руб.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инвестиций</a:t>
            </a:r>
          </a:p>
          <a:p>
            <a:pPr lvl="0" algn="ctr"/>
            <a:endParaRPr lang="ru-RU" sz="1400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2013 год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562 млн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. руб.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собственных средств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lvl="0" algn="ctr"/>
            <a:endParaRPr lang="ru-RU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– 2015 гг. 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</a:p>
          <a:p>
            <a:pPr lvl="0"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450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млн. руб. </a:t>
            </a:r>
          </a:p>
          <a:p>
            <a:pPr lvl="0" algn="ctr"/>
            <a:endParaRPr lang="ru-RU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haroni" pitchFamily="2" charset="-79"/>
              </a:rPr>
              <a:t>50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новых </a:t>
            </a:r>
            <a:endParaRPr lang="ru-RU" dirty="0" smtClean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рабочих мест </a:t>
            </a:r>
            <a:endParaRPr lang="ru-RU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068984" y="2932530"/>
            <a:ext cx="380318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реализует ООО ТД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«Новые технологии» </a:t>
            </a:r>
            <a:endParaRPr lang="ru-RU" dirty="0" smtClean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(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директор Овчинников Р.А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</a:t>
            </a:r>
            <a:endParaRPr lang="ru-RU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наименований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продукции.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Единственное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в Кузбассе!</a:t>
            </a:r>
          </a:p>
        </p:txBody>
      </p:sp>
    </p:spTree>
    <p:extLst>
      <p:ext uri="{BB962C8B-B14F-4D97-AF65-F5344CB8AC3E}">
        <p14:creationId xmlns:p14="http://schemas.microsoft.com/office/powerpoint/2010/main" val="1393431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rgbClr val="7F7F7F">
                    <a:lumMod val="50000"/>
                  </a:srgbClr>
                </a:solidFill>
              </a:rPr>
              <a:t>Осинниковский городской округ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3108" y="513456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F7F7F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ПРЕДПРИНИМАТЕЛИ</a:t>
            </a:r>
            <a:endParaRPr lang="ru-RU" sz="2400" b="1" dirty="0">
              <a:solidFill>
                <a:srgbClr val="7F7F7F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536" y="1023800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buFont typeface="Wingdings" pitchFamily="2" charset="2"/>
              <a:buChar char="ü"/>
            </a:pPr>
            <a:r>
              <a:rPr lang="ru-RU" b="1" i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«Цех переработки сельскохозяйственной продукции </a:t>
            </a:r>
          </a:p>
          <a:p>
            <a:pPr algn="r"/>
            <a:r>
              <a:rPr lang="ru-RU" b="1" i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«Вишневый город» </a:t>
            </a:r>
          </a:p>
          <a:p>
            <a:pPr algn="r"/>
            <a:r>
              <a:rPr lang="ru-RU" b="1" i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директор Жданов О.В.</a:t>
            </a:r>
          </a:p>
        </p:txBody>
      </p:sp>
      <p:pic>
        <p:nvPicPr>
          <p:cNvPr id="3074" name="Picture 2" descr="C:\Users\User\Desktop\слайды\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230" y="2242259"/>
            <a:ext cx="7206317" cy="4544457"/>
          </a:xfrm>
          <a:prstGeom prst="rect">
            <a:avLst/>
          </a:prstGeom>
          <a:ln>
            <a:noFill/>
          </a:ln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слайды\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3997" y="4293096"/>
            <a:ext cx="3392309" cy="2262644"/>
          </a:xfrm>
          <a:prstGeom prst="rect">
            <a:avLst/>
          </a:prstGeom>
          <a:ln>
            <a:noFill/>
          </a:ln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слайды\3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5979" y="2250975"/>
            <a:ext cx="3400327" cy="2267991"/>
          </a:xfrm>
          <a:prstGeom prst="rect">
            <a:avLst/>
          </a:prstGeom>
          <a:ln>
            <a:noFill/>
          </a:ln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0" r="63643" b="9735"/>
          <a:stretch>
            <a:fillRect/>
          </a:stretch>
        </p:blipFill>
        <p:spPr bwMode="auto">
          <a:xfrm>
            <a:off x="446723" y="1318093"/>
            <a:ext cx="2949870" cy="1319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6" name="Прямоугольник 15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87275" y="2996953"/>
            <a:ext cx="7612862" cy="2362330"/>
            <a:chOff x="815083" y="2147740"/>
            <a:chExt cx="7472553" cy="2362330"/>
          </a:xfrm>
        </p:grpSpPr>
        <p:grpSp>
          <p:nvGrpSpPr>
            <p:cNvPr id="22" name="Группа 21"/>
            <p:cNvGrpSpPr/>
            <p:nvPr/>
          </p:nvGrpSpPr>
          <p:grpSpPr>
            <a:xfrm flipH="1">
              <a:off x="815083" y="2147740"/>
              <a:ext cx="7472553" cy="2362330"/>
              <a:chOff x="1187747" y="2220642"/>
              <a:chExt cx="7472553" cy="2362330"/>
            </a:xfrm>
          </p:grpSpPr>
          <p:sp>
            <p:nvSpPr>
              <p:cNvPr id="24" name="Полилиния 23"/>
              <p:cNvSpPr/>
              <p:nvPr/>
            </p:nvSpPr>
            <p:spPr>
              <a:xfrm>
                <a:off x="1187747" y="2582856"/>
                <a:ext cx="5938406" cy="1920362"/>
              </a:xfrm>
              <a:custGeom>
                <a:avLst/>
                <a:gdLst>
                  <a:gd name="connsiteX0" fmla="*/ 0 w 5004704"/>
                  <a:gd name="connsiteY0" fmla="*/ 0 h 1920362"/>
                  <a:gd name="connsiteX1" fmla="*/ 5004704 w 5004704"/>
                  <a:gd name="connsiteY1" fmla="*/ 0 h 1920362"/>
                  <a:gd name="connsiteX2" fmla="*/ 5004704 w 5004704"/>
                  <a:gd name="connsiteY2" fmla="*/ 1920362 h 1920362"/>
                  <a:gd name="connsiteX3" fmla="*/ 0 w 5004704"/>
                  <a:gd name="connsiteY3" fmla="*/ 1920362 h 1920362"/>
                  <a:gd name="connsiteX4" fmla="*/ 0 w 5004704"/>
                  <a:gd name="connsiteY4" fmla="*/ 0 h 1920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04704" h="1920362">
                    <a:moveTo>
                      <a:pt x="0" y="0"/>
                    </a:moveTo>
                    <a:lnTo>
                      <a:pt x="5004704" y="0"/>
                    </a:lnTo>
                    <a:lnTo>
                      <a:pt x="5004704" y="1920362"/>
                    </a:lnTo>
                    <a:lnTo>
                      <a:pt x="0" y="1920362"/>
                    </a:lnTo>
                    <a:lnTo>
                      <a:pt x="0" y="0"/>
                    </a:lnTo>
                    <a:close/>
                  </a:path>
                </a:pathLst>
              </a:custGeom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12900" tIns="2540" rIns="2540" bIns="2540" numCol="1" spcCol="1270" anchor="t" anchorCtr="0">
                <a:noAutofit/>
              </a:bodyPr>
              <a:lstStyle/>
              <a:p>
                <a:pPr lvl="0" defTabSz="444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1300" kern="1200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5" name="Овал 24"/>
              <p:cNvSpPr/>
              <p:nvPr/>
            </p:nvSpPr>
            <p:spPr>
              <a:xfrm>
                <a:off x="6472152" y="2220642"/>
                <a:ext cx="2188148" cy="2362330"/>
              </a:xfrm>
              <a:prstGeom prst="ellipse">
                <a:avLst/>
              </a:prstGeom>
              <a:ln w="98425" cmpd="thickThin">
                <a:solidFill>
                  <a:schemeClr val="bg2">
                    <a:lumMod val="25000"/>
                    <a:alpha val="84000"/>
                  </a:schemeClr>
                </a:solidFill>
                <a:prstDash val="dash"/>
              </a:ln>
              <a:scene3d>
                <a:camera prst="orthographicFront"/>
                <a:lightRig rig="flat" dir="t"/>
              </a:scene3d>
              <a:sp3d z="190500" extrusionH="12700" prstMaterial="plastic">
                <a:bevelT w="50800" h="50800"/>
              </a:sp3d>
            </p:spPr>
            <p:style>
              <a:lnRef idx="1">
                <a:scrgbClr r="0" g="0" b="0"/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sp>
          <p:nvSpPr>
            <p:cNvPr id="5" name="TextBox 4"/>
            <p:cNvSpPr txBox="1"/>
            <p:nvPr/>
          </p:nvSpPr>
          <p:spPr>
            <a:xfrm>
              <a:off x="2865816" y="2592972"/>
              <a:ext cx="5380483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spcAft>
                  <a:spcPts val="0"/>
                </a:spcAft>
              </a:pPr>
              <a:r>
                <a:rPr lang="ru-RU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Более </a:t>
              </a:r>
              <a:r>
                <a:rPr lang="ru-RU" sz="2000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20</a:t>
              </a:r>
              <a:r>
                <a:rPr lang="ru-RU" b="1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ru-RU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наименований различной продукции:</a:t>
              </a:r>
            </a:p>
            <a:p>
              <a:pPr lvl="0" algn="ctr">
                <a:spcAft>
                  <a:spcPts val="0"/>
                </a:spcAft>
              </a:pPr>
              <a:r>
                <a:rPr lang="ru-RU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консервированные огурцы, помидоры</a:t>
              </a:r>
            </a:p>
            <a:p>
              <a:pPr lvl="0" algn="ctr">
                <a:spcAft>
                  <a:spcPts val="0"/>
                </a:spcAft>
              </a:pPr>
              <a:r>
                <a:rPr lang="ru-RU" dirty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арбузы, квашеная капуста, компоты, варенья, повидла, замороженные ягоды, фасованные сухофрукты, орехи, крупы и </a:t>
              </a:r>
              <a:r>
                <a:rPr lang="ru-RU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др.</a:t>
              </a:r>
              <a:endParaRPr lang="ru-RU" dirty="0">
                <a:solidFill>
                  <a:srgbClr val="FFFF00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937323" y="2484151"/>
              <a:ext cx="1977605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ru-RU" dirty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Более</a:t>
              </a:r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haroni" pitchFamily="2" charset="-79"/>
                </a:rPr>
                <a:t> </a:t>
              </a:r>
            </a:p>
            <a:p>
              <a:pPr lvl="0" algn="ctr"/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haroni" pitchFamily="2" charset="-79"/>
                </a:rPr>
                <a:t>14,5 </a:t>
              </a:r>
              <a:r>
                <a:rPr lang="ru-RU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haroni" pitchFamily="2" charset="-79"/>
                </a:rPr>
                <a:t>млн. руб. </a:t>
              </a:r>
              <a:r>
                <a:rPr lang="ru-RU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инвестиций</a:t>
              </a:r>
            </a:p>
            <a:p>
              <a:pPr lvl="0" algn="ctr"/>
              <a:endPara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lvl="0" algn="ctr"/>
              <a:r>
                <a:rPr lang="ru-RU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haroni" pitchFamily="2" charset="-79"/>
                </a:rPr>
                <a:t>14</a:t>
              </a:r>
              <a:r>
                <a:rPr lang="ru-RU" dirty="0" smtClean="0">
                  <a:solidFill>
                    <a:schemeClr val="tx1">
                      <a:lumMod val="50000"/>
                    </a:schemeClr>
                  </a:solidFill>
                </a:rPr>
                <a:t> </a:t>
              </a:r>
              <a:r>
                <a:rPr lang="ru-RU" dirty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новых </a:t>
              </a:r>
              <a:endParaRPr lang="ru-RU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lvl="0" algn="ctr"/>
              <a:r>
                <a:rPr lang="ru-RU" dirty="0" smtClean="0">
                  <a:solidFill>
                    <a:schemeClr val="bg2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рабочих мест </a:t>
              </a:r>
              <a:endParaRPr lang="ru-RU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431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C:\Users\User\AppData\Local\Temp\Rar$DR57.976\Яковлев\P102065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87" y="2296509"/>
            <a:ext cx="5829365" cy="4512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ser\AppData\Local\Temp\Rar$DR61.976\Яковлев\сх ярм 26.08.06 (5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153" y="4509120"/>
            <a:ext cx="3194847" cy="239613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rgbClr val="7F7F7F">
                    <a:lumMod val="50000"/>
                  </a:srgbClr>
                </a:solidFill>
              </a:rPr>
              <a:t>Осинниковский городской округ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3108" y="513456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F7F7F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ПРЕДПРИНИМАТЕЛИ</a:t>
            </a:r>
            <a:endParaRPr lang="ru-RU" sz="2400" b="1" dirty="0">
              <a:solidFill>
                <a:srgbClr val="7F7F7F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78122" y="1557538"/>
            <a:ext cx="8092138" cy="3744416"/>
            <a:chOff x="678122" y="1844824"/>
            <a:chExt cx="8092138" cy="3744416"/>
          </a:xfrm>
        </p:grpSpPr>
        <p:graphicFrame>
          <p:nvGraphicFramePr>
            <p:cNvPr id="18" name="Схема 17"/>
            <p:cNvGraphicFramePr/>
            <p:nvPr>
              <p:extLst>
                <p:ext uri="{D42A27DB-BD31-4B8C-83A1-F6EECF244321}">
                  <p14:modId xmlns:p14="http://schemas.microsoft.com/office/powerpoint/2010/main" val="2437561151"/>
                </p:ext>
              </p:extLst>
            </p:nvPr>
          </p:nvGraphicFramePr>
          <p:xfrm>
            <a:off x="678122" y="1844824"/>
            <a:ext cx="8092138" cy="374441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6" r:lo="rId7" r:qs="rId8" r:cs="rId9"/>
            </a:graphicData>
          </a:graphic>
        </p:graphicFrame>
        <p:sp>
          <p:nvSpPr>
            <p:cNvPr id="20" name="TextBox 19"/>
            <p:cNvSpPr txBox="1"/>
            <p:nvPr/>
          </p:nvSpPr>
          <p:spPr>
            <a:xfrm>
              <a:off x="3309963" y="4319352"/>
              <a:ext cx="5278380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14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pPr algn="ctr"/>
              <a:r>
                <a:rPr lang="ru-RU" dirty="0" smtClean="0"/>
                <a:t>Продукция </a:t>
              </a:r>
              <a:r>
                <a:rPr lang="ru-RU" dirty="0"/>
                <a:t>отличного качества и по </a:t>
              </a:r>
              <a:r>
                <a:rPr lang="ru-RU" dirty="0" smtClean="0"/>
                <a:t>доступным </a:t>
              </a:r>
            </a:p>
            <a:p>
              <a:pPr algn="ctr"/>
              <a:r>
                <a:rPr lang="ru-RU" dirty="0" smtClean="0"/>
                <a:t>ценам зарекомендовала </a:t>
              </a:r>
              <a:r>
                <a:rPr lang="ru-RU" dirty="0"/>
                <a:t>себя не </a:t>
              </a:r>
              <a:r>
                <a:rPr lang="ru-RU" dirty="0" smtClean="0"/>
                <a:t>только </a:t>
              </a:r>
              <a:r>
                <a:rPr lang="ru-RU" dirty="0"/>
                <a:t>в городе Осинники, но </a:t>
              </a:r>
              <a:r>
                <a:rPr lang="ru-RU" dirty="0" smtClean="0"/>
                <a:t>и </a:t>
              </a:r>
              <a:r>
                <a:rPr lang="ru-RU" b="1" dirty="0">
                  <a:solidFill>
                    <a:schemeClr val="bg1"/>
                  </a:solidFill>
                </a:rPr>
                <a:t>ряде городов юга </a:t>
              </a:r>
              <a:r>
                <a:rPr lang="ru-RU" b="1" dirty="0" smtClean="0">
                  <a:solidFill>
                    <a:schemeClr val="bg1"/>
                  </a:solidFill>
                </a:rPr>
                <a:t>Кузбасса.</a:t>
              </a:r>
              <a:endParaRPr lang="ru-RU" b="1" dirty="0">
                <a:solidFill>
                  <a:schemeClr val="bg1"/>
                </a:solidFill>
              </a:endParaRPr>
            </a:p>
            <a:p>
              <a:pPr algn="ctr"/>
              <a:r>
                <a:rPr lang="ru-RU" dirty="0"/>
                <a:t>Трудоустроено более 50 </a:t>
              </a:r>
              <a:r>
                <a:rPr lang="ru-RU" dirty="0" smtClean="0"/>
                <a:t>человек.</a:t>
              </a:r>
              <a:endParaRPr lang="ru-RU" dirty="0"/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620416" y="1023800"/>
            <a:ext cx="73553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r">
              <a:buFont typeface="Wingdings" pitchFamily="2" charset="2"/>
              <a:buChar char="ü"/>
            </a:pPr>
            <a:r>
              <a:rPr lang="ru-RU" b="1" i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ИП Яковлева И.В</a:t>
            </a:r>
            <a:r>
              <a:rPr lang="ru-RU" b="1" i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algn="r"/>
            <a:r>
              <a:rPr lang="ru-RU" b="1" i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(первое  собственное производство запущено в 1998 году)</a:t>
            </a:r>
            <a:endParaRPr lang="ru-RU" b="1" i="1" u="sng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3768" y="1796033"/>
            <a:ext cx="244827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Цех 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производству колбасных изделий, </a:t>
            </a:r>
            <a:endParaRPr lang="ru-RU" sz="1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полуфабрикатов</a:t>
            </a: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копченостей и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деликатесов: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60 видов полуфабрикатов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65 видов </a:t>
            </a:r>
          </a:p>
          <a:p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мясных и колбасных изделий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03440" y="1771357"/>
            <a:ext cx="208889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Современная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пекарня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45 видов хлебобулочных изделий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</a:t>
            </a:r>
            <a:r>
              <a:rPr lang="ru-RU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 видов </a:t>
            </a: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кондитерских </a:t>
            </a:r>
            <a:r>
              <a:rPr lang="ru-RU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изделий</a:t>
            </a:r>
            <a:endParaRPr lang="ru-RU" sz="1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020930" y="1789983"/>
            <a:ext cx="194528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Цех </a:t>
            </a:r>
            <a:r>
              <a:rPr lang="ru-RU" sz="1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производству рыбопродуктов: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 наименований рыбопродуктов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пресервы, копченая и соленая рыба</a:t>
            </a:r>
          </a:p>
        </p:txBody>
      </p:sp>
    </p:spTree>
    <p:extLst>
      <p:ext uri="{BB962C8B-B14F-4D97-AF65-F5344CB8AC3E}">
        <p14:creationId xmlns:p14="http://schemas.microsoft.com/office/powerpoint/2010/main" val="279800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16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C:\Users\User\AppData\Local\Temp\Rar$DR92.384\РОссы\авава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27" y="3933056"/>
            <a:ext cx="4487433" cy="29916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AppData\Local\Temp\Rar$DR77.384\РОссы\i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716" y="3650366"/>
            <a:ext cx="4835081" cy="32091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3" descr="G:\ииииии\osiniki1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8800" y="352605"/>
            <a:ext cx="511460" cy="671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" name="TextBox 79"/>
          <p:cNvSpPr txBox="1"/>
          <p:nvPr/>
        </p:nvSpPr>
        <p:spPr>
          <a:xfrm>
            <a:off x="6794756" y="513456"/>
            <a:ext cx="1464044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050" b="1" dirty="0" smtClean="0">
                <a:ln w="50800"/>
                <a:solidFill>
                  <a:srgbClr val="7F7F7F">
                    <a:lumMod val="50000"/>
                  </a:srgbClr>
                </a:solidFill>
              </a:rPr>
              <a:t>Осинниковский городской округ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3108" y="513456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F7F7F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НАШИ ПРЕДПРИНИМАТЕЛИ</a:t>
            </a:r>
            <a:endParaRPr lang="ru-RU" sz="2400" b="1" dirty="0">
              <a:solidFill>
                <a:srgbClr val="7F7F7F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-3065" y="0"/>
            <a:ext cx="9144000" cy="6859490"/>
            <a:chOff x="0" y="1"/>
            <a:chExt cx="9144000" cy="6859490"/>
          </a:xfrm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</p:grpSpPr>
        <p:sp>
          <p:nvSpPr>
            <p:cNvPr id="13" name="Прямоугольник 12"/>
            <p:cNvSpPr/>
            <p:nvPr/>
          </p:nvSpPr>
          <p:spPr>
            <a:xfrm rot="10800000">
              <a:off x="0" y="6705151"/>
              <a:ext cx="9143998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 rot="16200000">
              <a:off x="-3236636" y="3359491"/>
              <a:ext cx="6859489" cy="140512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 rot="10800000">
              <a:off x="2" y="6564639"/>
              <a:ext cx="9143998" cy="140511"/>
            </a:xfrm>
            <a:prstGeom prst="rect">
              <a:avLst/>
            </a:prstGeom>
            <a:solidFill>
              <a:srgbClr val="DBF5F9">
                <a:lumMod val="25000"/>
              </a:srgb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 rot="16200000">
              <a:off x="-3347675" y="3388963"/>
              <a:ext cx="6859489" cy="81565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3175" cap="flat" cmpd="sng" algn="ctr">
              <a:noFill/>
              <a:prstDash val="solid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p3d prstMaterial="metal">
              <a:bevelT w="88900" h="88900"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"/>
                <a:ea typeface="+mn-ea"/>
                <a:cs typeface="+mn-cs"/>
              </a:endParaRPr>
            </a:p>
          </p:txBody>
        </p:sp>
      </p:grpSp>
      <p:pic>
        <p:nvPicPr>
          <p:cNvPr id="3077" name="Picture 5" descr="C:\Users\User\AppData\Local\Temp\Rar$DR36.384\РОссы\0_4b24b_84bd66cd_XL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37" y="1446461"/>
            <a:ext cx="5004063" cy="33214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593336" y="1124744"/>
            <a:ext cx="7381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>
              <a:buFont typeface="Wingdings" pitchFamily="2" charset="2"/>
              <a:buChar char="ü"/>
            </a:pPr>
            <a:r>
              <a:rPr lang="ru-RU" b="1" i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ООО «Россы», директор </a:t>
            </a:r>
            <a:r>
              <a:rPr lang="ru-RU" b="1" i="1" u="sng" dirty="0" err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Синчуков</a:t>
            </a:r>
            <a:r>
              <a:rPr lang="ru-RU" b="1" i="1" u="sng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i="1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В.В.</a:t>
            </a:r>
            <a:endParaRPr lang="ru-RU" b="1" i="1" u="sng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-3636912" y="513456"/>
            <a:ext cx="11459854" cy="5472816"/>
            <a:chOff x="-3312943" y="780377"/>
            <a:chExt cx="11459854" cy="5472816"/>
          </a:xfrm>
        </p:grpSpPr>
        <p:sp>
          <p:nvSpPr>
            <p:cNvPr id="19" name="Арка 18"/>
            <p:cNvSpPr/>
            <p:nvPr/>
          </p:nvSpPr>
          <p:spPr>
            <a:xfrm>
              <a:off x="-3312943" y="780377"/>
              <a:ext cx="5472816" cy="5472816"/>
            </a:xfrm>
            <a:prstGeom prst="blockArc">
              <a:avLst>
                <a:gd name="adj1" fmla="val 18900000"/>
                <a:gd name="adj2" fmla="val 2700000"/>
                <a:gd name="adj3" fmla="val 395"/>
              </a:avLst>
            </a:prstGeom>
            <a:scene3d>
              <a:camera prst="orthographicFront"/>
              <a:lightRig rig="flat" dir="t"/>
            </a:scene3d>
            <a:sp3d prstMaterial="matte"/>
          </p:spPr>
          <p:style>
            <a:lnRef idx="2">
              <a:schemeClr val="accent1">
                <a:shade val="60000"/>
                <a:hueOff val="0"/>
                <a:satOff val="0"/>
                <a:lumOff val="0"/>
                <a:alphaOff val="0"/>
              </a:schemeClr>
            </a:lnRef>
            <a:fillRef idx="0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олилиния 19"/>
            <p:cNvSpPr/>
            <p:nvPr/>
          </p:nvSpPr>
          <p:spPr>
            <a:xfrm>
              <a:off x="2208505" y="2321048"/>
              <a:ext cx="5938406" cy="2391473"/>
            </a:xfrm>
            <a:custGeom>
              <a:avLst/>
              <a:gdLst>
                <a:gd name="connsiteX0" fmla="*/ 0 w 5004704"/>
                <a:gd name="connsiteY0" fmla="*/ 0 h 1920362"/>
                <a:gd name="connsiteX1" fmla="*/ 5004704 w 5004704"/>
                <a:gd name="connsiteY1" fmla="*/ 0 h 1920362"/>
                <a:gd name="connsiteX2" fmla="*/ 5004704 w 5004704"/>
                <a:gd name="connsiteY2" fmla="*/ 1920362 h 1920362"/>
                <a:gd name="connsiteX3" fmla="*/ 0 w 5004704"/>
                <a:gd name="connsiteY3" fmla="*/ 1920362 h 1920362"/>
                <a:gd name="connsiteX4" fmla="*/ 0 w 5004704"/>
                <a:gd name="connsiteY4" fmla="*/ 0 h 1920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04704" h="1920362">
                  <a:moveTo>
                    <a:pt x="0" y="0"/>
                  </a:moveTo>
                  <a:lnTo>
                    <a:pt x="5004704" y="0"/>
                  </a:lnTo>
                  <a:lnTo>
                    <a:pt x="5004704" y="1920362"/>
                  </a:lnTo>
                  <a:lnTo>
                    <a:pt x="0" y="1920362"/>
                  </a:lnTo>
                  <a:lnTo>
                    <a:pt x="0" y="0"/>
                  </a:lnTo>
                  <a:close/>
                </a:path>
              </a:pathLst>
            </a:custGeom>
            <a:scene3d>
              <a:camera prst="orthographicFront"/>
              <a:lightRig rig="flat" dir="t"/>
            </a:scene3d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612900" tIns="2540" rIns="2540" bIns="2540" numCol="1" spcCol="1270" anchor="t" anchorCtr="0">
              <a:noAutofit/>
            </a:bodyPr>
            <a:lstStyle/>
            <a:p>
              <a:pPr lvl="0" defTabSz="44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300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Овал 20"/>
            <p:cNvSpPr/>
            <p:nvPr/>
          </p:nvSpPr>
          <p:spPr>
            <a:xfrm>
              <a:off x="680383" y="2465569"/>
              <a:ext cx="2188148" cy="2132373"/>
            </a:xfrm>
            <a:prstGeom prst="ellipse">
              <a:avLst/>
            </a:prstGeom>
            <a:ln w="98425" cmpd="thickThin">
              <a:solidFill>
                <a:schemeClr val="bg2">
                  <a:lumMod val="25000"/>
                  <a:alpha val="84000"/>
                </a:schemeClr>
              </a:solidFill>
              <a:prstDash val="dash"/>
            </a:ln>
            <a:scene3d>
              <a:camera prst="orthographicFront"/>
              <a:lightRig rig="flat" dir="t"/>
            </a:scene3d>
            <a:sp3d z="190500" extrusionH="12700" prstMaterial="plastic">
              <a:bevelT w="50800" h="50800"/>
            </a:sp3d>
          </p:spPr>
          <p:style>
            <a:lnRef idx="1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  <p:sp>
        <p:nvSpPr>
          <p:cNvPr id="22" name="TextBox 21"/>
          <p:cNvSpPr txBox="1"/>
          <p:nvPr/>
        </p:nvSpPr>
        <p:spPr>
          <a:xfrm>
            <a:off x="428359" y="2371170"/>
            <a:ext cx="2044258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Предприятие </a:t>
            </a:r>
            <a:r>
              <a:rPr lang="ru-RU" sz="1600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создано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16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1998 году </a:t>
            </a:r>
            <a:r>
              <a:rPr lang="ru-RU" sz="16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в августе 2013 года отметило свое 15-летие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561918" y="2152612"/>
            <a:ext cx="5278380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285750" indent="-285750">
              <a:buFont typeface="Arial" pitchFamily="34" charset="0"/>
              <a:buChar char="•"/>
            </a:pPr>
            <a:r>
              <a:rPr lang="ru-RU" sz="1600" dirty="0"/>
              <a:t>Сегодня ООО «Россы» прочно занимает свое </a:t>
            </a:r>
            <a:r>
              <a:rPr lang="ru-RU" sz="1600" dirty="0" smtClean="0"/>
              <a:t>место на </a:t>
            </a:r>
            <a:r>
              <a:rPr lang="ru-RU" sz="1600" dirty="0"/>
              <a:t>рынках </a:t>
            </a:r>
            <a:r>
              <a:rPr lang="ru-RU" sz="1600" b="1" dirty="0">
                <a:solidFill>
                  <a:schemeClr val="bg1"/>
                </a:solidFill>
              </a:rPr>
              <a:t>городов юга Кузбасса </a:t>
            </a:r>
            <a:r>
              <a:rPr lang="ru-RU" sz="1600" b="1" dirty="0" smtClean="0">
                <a:solidFill>
                  <a:schemeClr val="bg1"/>
                </a:solidFill>
              </a:rPr>
              <a:t>.</a:t>
            </a:r>
          </a:p>
          <a:p>
            <a:endParaRPr lang="ru-RU" sz="1100" b="1" dirty="0">
              <a:solidFill>
                <a:srgbClr val="FF0000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Почти </a:t>
            </a:r>
            <a:r>
              <a:rPr lang="ru-RU" sz="1600" b="1" dirty="0">
                <a:solidFill>
                  <a:schemeClr val="bg1"/>
                </a:solidFill>
              </a:rPr>
              <a:t>70 наименований </a:t>
            </a:r>
            <a:r>
              <a:rPr lang="ru-RU" sz="1600" dirty="0"/>
              <a:t>продукции: это и </a:t>
            </a:r>
            <a:endParaRPr lang="ru-RU" sz="1600" dirty="0" smtClean="0"/>
          </a:p>
          <a:p>
            <a:r>
              <a:rPr lang="ru-RU" sz="1600" dirty="0" smtClean="0"/>
              <a:t>разнообразные </a:t>
            </a:r>
            <a:r>
              <a:rPr lang="ru-RU" sz="1600" dirty="0"/>
              <a:t>мясные деликатесы, копчености из мяса, рыбы и </a:t>
            </a:r>
            <a:r>
              <a:rPr lang="ru-RU" sz="1600" dirty="0" smtClean="0"/>
              <a:t>полуфабрикаты.</a:t>
            </a:r>
          </a:p>
          <a:p>
            <a:endParaRPr lang="ru-RU" sz="105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ru-RU" sz="1600" dirty="0" smtClean="0"/>
              <a:t>Общая </a:t>
            </a:r>
            <a:r>
              <a:rPr lang="ru-RU" sz="1600" dirty="0"/>
              <a:t>численность работников предприятия – </a:t>
            </a:r>
            <a:r>
              <a:rPr lang="ru-RU" sz="1600" b="1" dirty="0">
                <a:solidFill>
                  <a:schemeClr val="bg1"/>
                </a:solidFill>
              </a:rPr>
              <a:t>25 человек</a:t>
            </a:r>
            <a:r>
              <a:rPr lang="ru-RU" sz="1600" dirty="0" smtClean="0"/>
              <a:t>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40328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2763</TotalTime>
  <Words>928</Words>
  <Application>Microsoft Office PowerPoint</Application>
  <PresentationFormat>Экран (4:3)</PresentationFormat>
  <Paragraphs>208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161</cp:revision>
  <dcterms:created xsi:type="dcterms:W3CDTF">2014-09-29T04:45:15Z</dcterms:created>
  <dcterms:modified xsi:type="dcterms:W3CDTF">2014-10-21T10:05:20Z</dcterms:modified>
</cp:coreProperties>
</file>